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tiff" ContentType="image/tif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media/image1.svg" ContentType="image/svg+xml"/>
  <Override PartName="/ppt/media/image2.svg" ContentType="image/svg+xml"/>
  <Override PartName="/ppt/media/image3.svg" ContentType="image/svg+xml"/>
  <Override PartName="/ppt/media/image4.svg" ContentType="image/svg+xml"/>
  <Override PartName="/ppt/media/image5.svg" ContentType="image/svg+xml"/>
  <Override PartName="/ppt/media/image6.svg" ContentType="image/svg+xml"/>
  <Override PartName="/ppt/media/image7.svg" ContentType="image/svg+xml"/>
  <Override PartName="/ppt/media/image9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61" r:id="rId3"/>
  </p:sldMasterIdLst>
  <p:notesMasterIdLst>
    <p:notesMasterId r:id="rId5"/>
  </p:notesMasterIdLst>
  <p:handoutMasterIdLst>
    <p:handoutMasterId r:id="rId29"/>
  </p:handoutMasterIdLst>
  <p:sldIdLst>
    <p:sldId id="292" r:id="rId4"/>
    <p:sldId id="267" r:id="rId6"/>
    <p:sldId id="268" r:id="rId7"/>
    <p:sldId id="277" r:id="rId8"/>
    <p:sldId id="269" r:id="rId9"/>
    <p:sldId id="278" r:id="rId10"/>
    <p:sldId id="279" r:id="rId11"/>
    <p:sldId id="280" r:id="rId12"/>
    <p:sldId id="270" r:id="rId13"/>
    <p:sldId id="271" r:id="rId14"/>
    <p:sldId id="283" r:id="rId15"/>
    <p:sldId id="272" r:id="rId16"/>
    <p:sldId id="273" r:id="rId17"/>
    <p:sldId id="285" r:id="rId18"/>
    <p:sldId id="286" r:id="rId19"/>
    <p:sldId id="274" r:id="rId20"/>
    <p:sldId id="275" r:id="rId21"/>
    <p:sldId id="287" r:id="rId22"/>
    <p:sldId id="288" r:id="rId23"/>
    <p:sldId id="290" r:id="rId24"/>
    <p:sldId id="294" r:id="rId25"/>
    <p:sldId id="293" r:id="rId26"/>
    <p:sldId id="289" r:id="rId27"/>
    <p:sldId id="291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Home Slide" id="{C41E965D-1BB0-6E42-80C1-B0CE61D34D0F}">
          <p14:sldIdLst>
            <p14:sldId id="292"/>
            <p14:sldId id="267"/>
          </p14:sldIdLst>
        </p14:section>
        <p14:section name="Opportunity" id="{34C61D3D-3DDA-8544-919D-38908B71CF6E}">
          <p14:sldIdLst>
            <p14:sldId id="268"/>
            <p14:sldId id="277"/>
            <p14:sldId id="269"/>
            <p14:sldId id="278"/>
            <p14:sldId id="279"/>
            <p14:sldId id="280"/>
          </p14:sldIdLst>
        </p14:section>
        <p14:section name="Market" id="{DBB0F080-D76F-2449-A8A8-97428CE5CDE4}">
          <p14:sldIdLst>
            <p14:sldId id="270"/>
            <p14:sldId id="271"/>
            <p14:sldId id="283"/>
          </p14:sldIdLst>
        </p14:section>
        <p14:section name="Solution" id="{D01103C6-D9B4-874A-903D-1D54C47D2E73}">
          <p14:sldIdLst>
            <p14:sldId id="272"/>
            <p14:sldId id="273"/>
            <p14:sldId id="285"/>
            <p14:sldId id="286"/>
          </p14:sldIdLst>
        </p14:section>
        <p14:section name="Business Model" id="{17ED8106-7472-CA40-A9D6-5927206203E6}">
          <p14:sldIdLst>
            <p14:sldId id="274"/>
            <p14:sldId id="275"/>
            <p14:sldId id="287"/>
            <p14:sldId id="288"/>
            <p14:sldId id="290"/>
            <p14:sldId id="294"/>
            <p14:sldId id="293"/>
            <p14:sldId id="289"/>
            <p14:sldId id="291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231D"/>
    <a:srgbClr val="101519"/>
    <a:srgbClr val="273E32"/>
    <a:srgbClr val="0D141A"/>
    <a:srgbClr val="0F141A"/>
    <a:srgbClr val="1019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708"/>
    <p:restoredTop sz="96928"/>
  </p:normalViewPr>
  <p:slideViewPr>
    <p:cSldViewPr snapToGrid="0" snapToObjects="1">
      <p:cViewPr varScale="1">
        <p:scale>
          <a:sx n="100" d="100"/>
          <a:sy n="100" d="100"/>
        </p:scale>
        <p:origin x="75" y="126"/>
      </p:cViewPr>
      <p:guideLst>
        <p:guide orient="horz" pos="2193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2" Type="http://schemas.openxmlformats.org/officeDocument/2006/relationships/tableStyles" Target="tableStyles.xml"/><Relationship Id="rId31" Type="http://schemas.openxmlformats.org/officeDocument/2006/relationships/viewProps" Target="viewProps.xml"/><Relationship Id="rId30" Type="http://schemas.openxmlformats.org/officeDocument/2006/relationships/presProps" Target="presProps.xml"/><Relationship Id="rId3" Type="http://schemas.openxmlformats.org/officeDocument/2006/relationships/slideMaster" Target="slideMasters/slideMaster2.xml"/><Relationship Id="rId29" Type="http://schemas.openxmlformats.org/officeDocument/2006/relationships/handoutMaster" Target="handoutMasters/handoutMaster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6C064A-D61B-4B21-B757-51A9B82445B8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305E07-67EA-4042-A3F6-853A8AD8D20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AF6D82-066C-FA4D-8270-4E3B76B0A85B}" type="datetimeFigureOut">
              <a:rPr lang="en-US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E92847-51ED-1449-A9AF-8F855167E8E6}" type="slidenum">
              <a:rPr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92847-51ED-1449-A9AF-8F855167E8E6}" type="slidenum">
              <a:rPr lang="en-CA" smtClean="0"/>
            </a:fld>
            <a:endParaRPr lang="en-CA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https://unsplash.com/photos/TvN54bnuQg8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92847-51ED-1449-A9AF-8F855167E8E6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https://unsplash.com/photos/TvN54bnuQg8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92847-51ED-1449-A9AF-8F855167E8E6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https://unsplash.com/photos/GKLIsLZxhj0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5BE92847-51ED-1449-A9AF-8F855167E8E6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https://unsplash.com/photos/GKLIsLZxhj0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5BE92847-51ED-1449-A9AF-8F855167E8E6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https://unsplash.com/photos/GKLIsLZxhj0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5BE92847-51ED-1449-A9AF-8F855167E8E6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https://unsplash.com/photos/AXu2aZ3YgP8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92847-51ED-1449-A9AF-8F855167E8E6}" type="slidenum">
              <a:rPr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https://unsplash.com/photos/fItRJ7AHak8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92847-51ED-1449-A9AF-8F855167E8E6}" type="slidenum">
              <a:rPr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https://unsplash.com/photos/fItRJ7AHak8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92847-51ED-1449-A9AF-8F855167E8E6}" type="slidenum">
              <a:rPr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https://unsplash.com/photos/fItRJ7AHak8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92847-51ED-1449-A9AF-8F855167E8E6}" type="slidenum">
              <a:rPr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https://unsplash.com/photos/fItRJ7AHak8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92847-51ED-1449-A9AF-8F855167E8E6}" type="slidenum">
              <a:rPr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https://unsplash.com/photos/48nerZQCHgo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92847-51ED-1449-A9AF-8F855167E8E6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https://unsplash.com/photos/48nerZQCHgo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92847-51ED-1449-A9AF-8F855167E8E6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https://unsplash.com/photos/TvN54bnuQg8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92847-51ED-1449-A9AF-8F855167E8E6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621EB-52E9-864A-B0F6-E4DE6976EFAF}" type="datetimeFigureOut">
              <a:rPr lang="en-US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rPr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621EB-52E9-864A-B0F6-E4DE6976EFAF}" type="datetimeFigureOut">
              <a:rPr lang="en-US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rPr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621EB-52E9-864A-B0F6-E4DE6976EFAF}" type="datetimeFigureOut">
              <a:rPr lang="en-US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rPr/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36713" y="5190716"/>
            <a:ext cx="10131287" cy="1015664"/>
          </a:xfrm>
          <a:prstGeom prst="rect">
            <a:avLst/>
          </a:prstGeom>
        </p:spPr>
        <p:txBody>
          <a:bodyPr anchor="ctr"/>
          <a:lstStyle>
            <a:lvl1pPr algn="l"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title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621EB-52E9-864A-B0F6-E4DE6976EFAF}" type="datetimeFigureOut">
              <a:rPr lang="en-US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rPr/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621EB-52E9-864A-B0F6-E4DE6976EFAF}" type="datetimeFigureOut">
              <a:rPr lang="en-US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rPr/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621EB-52E9-864A-B0F6-E4DE6976EFAF}" type="datetimeFigureOut">
              <a:rPr lang="en-US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rPr/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621EB-52E9-864A-B0F6-E4DE6976EFAF}" type="datetimeFigureOut">
              <a:rPr lang="en-US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rPr/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621EB-52E9-864A-B0F6-E4DE6976EFAF}" type="datetimeFigureOut">
              <a:rPr lang="en-US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rPr/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621EB-52E9-864A-B0F6-E4DE6976EFAF}" type="datetimeFigureOut">
              <a:rPr lang="en-US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rPr/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621EB-52E9-864A-B0F6-E4DE6976EFAF}" type="datetimeFigureOut">
              <a:rPr lang="en-US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rPr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621EB-52E9-864A-B0F6-E4DE6976EFAF}" type="datetimeFigureOut">
              <a:rPr lang="en-US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rPr/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621EB-52E9-864A-B0F6-E4DE6976EFAF}" type="datetimeFigureOut">
              <a:rPr lang="en-US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rPr/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621EB-52E9-864A-B0F6-E4DE6976EFAF}" type="datetimeFigureOut">
              <a:rPr lang="en-US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rPr/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621EB-52E9-864A-B0F6-E4DE6976EFAF}" type="datetimeFigureOut">
              <a:rPr lang="en-US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rPr/>
            </a:fld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621EB-52E9-864A-B0F6-E4DE6976EFAF}" type="datetimeFigureOut">
              <a:rPr lang="en-US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rPr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621EB-52E9-864A-B0F6-E4DE6976EFAF}" type="datetimeFigureOut">
              <a:rPr lang="en-US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rPr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621EB-52E9-864A-B0F6-E4DE6976EFAF}" type="datetimeFigureOut">
              <a:rPr lang="en-US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rPr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621EB-52E9-864A-B0F6-E4DE6976EFAF}" type="datetimeFigureOut">
              <a:rPr lang="en-US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rPr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621EB-52E9-864A-B0F6-E4DE6976EFAF}" type="datetimeFigureOut">
              <a:rPr lang="en-US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rPr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621EB-52E9-864A-B0F6-E4DE6976EFAF}" type="datetimeFigureOut">
              <a:rPr lang="en-US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rPr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621EB-52E9-864A-B0F6-E4DE6976EFAF}" type="datetimeFigureOut">
              <a:rPr lang="en-US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rPr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621EB-52E9-864A-B0F6-E4DE6976EFAF}" type="datetimeFigureOut">
              <a:rPr lang="en-US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rPr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0.xml"/><Relationship Id="rId7" Type="http://schemas.openxmlformats.org/officeDocument/2006/relationships/slideLayout" Target="../slideLayouts/slideLayout19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2" Type="http://schemas.openxmlformats.org/officeDocument/2006/relationships/theme" Target="../theme/theme2.xml"/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1621EB-52E9-864A-B0F6-E4DE6976EFAF}" type="datetimeFigureOut">
              <a:rPr lang="en-US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72A2A8-704E-EF48-80AE-D3783EE37A42}" type="slidenum">
              <a:rPr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1621EB-52E9-864A-B0F6-E4DE6976EFAF}" type="datetimeFigureOut">
              <a:rPr lang="en-US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72A2A8-704E-EF48-80AE-D3783EE37A42}" type="slidenum">
              <a:rPr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4.svg"/><Relationship Id="rId2" Type="http://schemas.openxmlformats.org/officeDocument/2006/relationships/image" Target="../media/image9.png"/><Relationship Id="rId1" Type="http://schemas.openxmlformats.org/officeDocument/2006/relationships/image" Target="../media/image8.jpe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19.xml"/><Relationship Id="rId2" Type="http://schemas.openxmlformats.org/officeDocument/2006/relationships/image" Target="../media/image9.png"/><Relationship Id="rId1" Type="http://schemas.openxmlformats.org/officeDocument/2006/relationships/image" Target="../media/image8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.svg"/><Relationship Id="rId1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6.svg"/><Relationship Id="rId2" Type="http://schemas.openxmlformats.org/officeDocument/2006/relationships/image" Target="../media/image12.png"/><Relationship Id="rId1" Type="http://schemas.openxmlformats.org/officeDocument/2006/relationships/image" Target="../media/image11.jpeg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19.xml"/><Relationship Id="rId4" Type="http://schemas.openxmlformats.org/officeDocument/2006/relationships/image" Target="../media/image13.png"/><Relationship Id="rId3" Type="http://schemas.openxmlformats.org/officeDocument/2006/relationships/image" Target="../media/image6.svg"/><Relationship Id="rId2" Type="http://schemas.openxmlformats.org/officeDocument/2006/relationships/image" Target="../media/image12.png"/><Relationship Id="rId1" Type="http://schemas.openxmlformats.org/officeDocument/2006/relationships/image" Target="../media/image11.jpe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.xml"/><Relationship Id="rId5" Type="http://schemas.openxmlformats.org/officeDocument/2006/relationships/slideLayout" Target="../slideLayouts/slideLayout19.xml"/><Relationship Id="rId4" Type="http://schemas.openxmlformats.org/officeDocument/2006/relationships/image" Target="../media/image14.png"/><Relationship Id="rId3" Type="http://schemas.openxmlformats.org/officeDocument/2006/relationships/image" Target="../media/image6.svg"/><Relationship Id="rId2" Type="http://schemas.openxmlformats.org/officeDocument/2006/relationships/image" Target="../media/image12.png"/><Relationship Id="rId1" Type="http://schemas.openxmlformats.org/officeDocument/2006/relationships/image" Target="../media/image11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7.svg"/><Relationship Id="rId1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9.svg"/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image" Target="../media/image8.tiff"/></Relationships>
</file>

<file path=ppt/slides/_rels/slide1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3.xml"/><Relationship Id="rId5" Type="http://schemas.openxmlformats.org/officeDocument/2006/relationships/slideLayout" Target="../slideLayouts/slideLayout19.xml"/><Relationship Id="rId4" Type="http://schemas.openxmlformats.org/officeDocument/2006/relationships/image" Target="../media/image9.svg"/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image" Target="../media/image8.tif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4.xml"/><Relationship Id="rId7" Type="http://schemas.openxmlformats.org/officeDocument/2006/relationships/slideLayout" Target="../slideLayouts/slideLayout19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9.svg"/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image" Target="../media/image8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.svg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19.xml"/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image" Target="../media/image1.svg"/><Relationship Id="rId1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19.xml"/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image" Target="../media/image5.jpeg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19.xml"/><Relationship Id="rId4" Type="http://schemas.openxmlformats.org/officeDocument/2006/relationships/image" Target="../media/image2.svg"/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image" Target="../media/image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.svg"/><Relationship Id="rId1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C:\Users\manog\OneDrive\Pictures\Screenshots\Screenshot (26).pngScreenshot (26)"/>
          <p:cNvPicPr>
            <a:picLocks noChangeAspect="1"/>
          </p:cNvPicPr>
          <p:nvPr/>
        </p:nvPicPr>
        <p:blipFill>
          <a:blip r:embed="rId1"/>
          <a:srcRect l="14364" t="24620" r="22512" b="22206"/>
          <a:stretch>
            <a:fillRect/>
          </a:stretch>
        </p:blipFill>
        <p:spPr>
          <a:xfrm>
            <a:off x="0" y="-170789"/>
            <a:ext cx="12192000" cy="70478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445"/>
    </mc:Choice>
    <mc:Fallback>
      <p:transition spd="slow" advTm="19445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>
          <a:xfrm>
            <a:off x="-1364972" y="-4031970"/>
            <a:ext cx="14921946" cy="14921942"/>
          </a:xfrm>
          <a:prstGeom prst="ellipse">
            <a:avLst/>
          </a:prstGeom>
          <a:noFill/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8000" b="1" spc="-150">
              <a:latin typeface="Raleway" panose="020B0503030101060003" pitchFamily="34" charset="77"/>
            </a:endParaRPr>
          </a:p>
        </p:txBody>
      </p:sp>
      <p:pic>
        <p:nvPicPr>
          <p:cNvPr id="5" name="Graphic 4" descr="Bar graph with upward trend with solid fill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78605" y="399586"/>
            <a:ext cx="1434790" cy="1434790"/>
          </a:xfrm>
          <a:prstGeom prst="rect">
            <a:avLst/>
          </a:prstGeom>
          <a:effectLst>
            <a:outerShdw blurRad="177800" sx="102000" sy="102000" algn="ctr" rotWithShape="0">
              <a:prstClr val="black">
                <a:alpha val="40000"/>
              </a:prstClr>
            </a:outerShdw>
            <a:softEdge rad="31750"/>
          </a:effectLst>
        </p:spPr>
      </p:pic>
      <p:sp>
        <p:nvSpPr>
          <p:cNvPr id="6" name="Rectangle 5"/>
          <p:cNvSpPr/>
          <p:nvPr/>
        </p:nvSpPr>
        <p:spPr>
          <a:xfrm>
            <a:off x="3744234" y="1834088"/>
            <a:ext cx="4703532" cy="1660525"/>
          </a:xfrm>
          <a:prstGeom prst="rect">
            <a:avLst/>
          </a:prstGeom>
          <a:solidFill>
            <a:schemeClr val="tx2">
              <a:alpha val="74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CA" altLang="en-US" sz="8800" b="1" spc="-150">
                <a:solidFill>
                  <a:schemeClr val="tx1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 Black" panose="020B0503030101060003" pitchFamily="34" charset="77"/>
              </a:rPr>
              <a:t>Solution</a:t>
            </a:r>
            <a:endParaRPr lang="en-CA" altLang="en-US" sz="8800" b="1" spc="-150">
              <a:solidFill>
                <a:schemeClr val="tx1"/>
              </a:solidFill>
              <a:effectLst>
                <a:outerShdw blurRad="419100" sx="102000" sy="102000" algn="ctr" rotWithShape="0">
                  <a:prstClr val="black">
                    <a:alpha val="29000"/>
                  </a:prstClr>
                </a:outerShdw>
              </a:effectLst>
              <a:latin typeface="Raleway Black" panose="020B0503030101060003" pitchFamily="34" charset="77"/>
            </a:endParaRPr>
          </a:p>
          <a:p>
            <a:pPr algn="ctr"/>
            <a:r>
              <a:rPr lang="en-CA" altLang="en-US" sz="1400" b="1" spc="-150">
                <a:solidFill>
                  <a:schemeClr val="tx1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 Black" panose="020B0503030101060003" pitchFamily="34" charset="77"/>
              </a:rPr>
              <a:t>Legal and ethical dimensions</a:t>
            </a:r>
            <a:endParaRPr lang="en-CA" altLang="en-US" sz="1400" b="1" spc="-150">
              <a:solidFill>
                <a:schemeClr val="tx1"/>
              </a:solidFill>
              <a:effectLst>
                <a:outerShdw blurRad="419100" sx="102000" sy="102000" algn="ctr" rotWithShape="0">
                  <a:prstClr val="black">
                    <a:alpha val="29000"/>
                  </a:prstClr>
                </a:outerShdw>
              </a:effectLst>
              <a:latin typeface="Raleway Black" panose="020B0503030101060003" pitchFamily="34" charset="77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364029" y="3552410"/>
            <a:ext cx="6029092" cy="1550035"/>
          </a:xfrm>
          <a:prstGeom prst="rect">
            <a:avLst/>
          </a:prstGeom>
          <a:solidFill>
            <a:schemeClr val="tx2">
              <a:alpha val="78000"/>
            </a:schemeClr>
          </a:solidFill>
        </p:spPr>
        <p:txBody>
          <a:bodyPr wrap="square">
            <a:spAutoFit/>
          </a:bodyPr>
          <a:lstStyle/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CA" altLang="en-US" sz="1200" spc="300">
                <a:solidFill>
                  <a:schemeClr val="bg1"/>
                </a:solidFill>
                <a:latin typeface="Raleway" panose="020B0503030101060003" pitchFamily="34" charset="77"/>
              </a:rPr>
              <a:t>Contextual approach to privacy - Retaining privacy and security hand in hand</a:t>
            </a:r>
            <a:endParaRPr lang="en-CA" altLang="en-US" sz="1200" spc="300">
              <a:solidFill>
                <a:schemeClr val="bg1"/>
              </a:solidFill>
              <a:latin typeface="Raleway" panose="020B0503030101060003" pitchFamily="34" charset="77"/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CA" altLang="en-US" sz="1200" spc="300">
                <a:solidFill>
                  <a:schemeClr val="bg1"/>
                </a:solidFill>
                <a:latin typeface="Raleway" panose="020B0503030101060003" pitchFamily="34" charset="77"/>
              </a:rPr>
              <a:t>Contexts : </a:t>
            </a:r>
            <a:endParaRPr lang="en-CA" altLang="en-US" sz="1200" spc="300">
              <a:solidFill>
                <a:schemeClr val="bg1"/>
              </a:solidFill>
              <a:latin typeface="Raleway" panose="020B0503030101060003" pitchFamily="34" charset="77"/>
            </a:endParaRPr>
          </a:p>
          <a:p>
            <a:pPr marL="628650" lvl="1" indent="-171450" algn="just">
              <a:buFont typeface="Arial" panose="020B0604020202020204" pitchFamily="34" charset="0"/>
              <a:buChar char="•"/>
            </a:pPr>
            <a:r>
              <a:rPr lang="en-CA" altLang="en-US" sz="1200" spc="300">
                <a:solidFill>
                  <a:schemeClr val="bg1"/>
                </a:solidFill>
                <a:latin typeface="Raleway" panose="020B0503030101060003" pitchFamily="34" charset="77"/>
              </a:rPr>
              <a:t>Privacy in network contexts</a:t>
            </a:r>
            <a:endParaRPr lang="en-CA" altLang="en-US" sz="1200" spc="300">
              <a:solidFill>
                <a:schemeClr val="bg1"/>
              </a:solidFill>
              <a:latin typeface="Raleway" panose="020B0503030101060003" pitchFamily="34" charset="77"/>
            </a:endParaRPr>
          </a:p>
          <a:p>
            <a:pPr marL="628650" lvl="1" indent="-171450" algn="just">
              <a:buFont typeface="Arial" panose="020B0604020202020204" pitchFamily="34" charset="0"/>
              <a:buChar char="•"/>
            </a:pPr>
            <a:r>
              <a:rPr lang="en-CA" altLang="en-US" sz="1200" spc="300">
                <a:solidFill>
                  <a:schemeClr val="bg1"/>
                </a:solidFill>
                <a:latin typeface="Raleway" panose="020B0503030101060003" pitchFamily="34" charset="77"/>
              </a:rPr>
              <a:t>Privacy in Global Regulatory context</a:t>
            </a:r>
            <a:endParaRPr lang="en-CA" altLang="en-US" sz="1200" spc="300">
              <a:solidFill>
                <a:schemeClr val="bg1"/>
              </a:solidFill>
              <a:latin typeface="Raleway" panose="020B0503030101060003" pitchFamily="34" charset="77"/>
            </a:endParaRPr>
          </a:p>
          <a:p>
            <a:pPr marL="1085850" lvl="2" indent="-171450" algn="just">
              <a:buFont typeface="Arial" panose="020B0604020202020204" pitchFamily="34" charset="0"/>
              <a:buChar char="•"/>
            </a:pPr>
            <a:r>
              <a:rPr lang="en-CA" altLang="en-US" sz="1200" spc="300">
                <a:solidFill>
                  <a:schemeClr val="bg1"/>
                </a:solidFill>
                <a:latin typeface="Raleway" panose="020B0503030101060003" pitchFamily="34" charset="77"/>
              </a:rPr>
              <a:t>Expression and enforcement of privacy policies and laws binding it</a:t>
            </a:r>
            <a:endParaRPr lang="en-CA" altLang="en-US" sz="1200" spc="300">
              <a:solidFill>
                <a:schemeClr val="bg1"/>
              </a:solidFill>
              <a:latin typeface="Raleway" panose="020B0503030101060003" pitchFamily="34" charset="77"/>
            </a:endParaRPr>
          </a:p>
          <a:p>
            <a:pPr lvl="1">
              <a:lnSpc>
                <a:spcPct val="90000"/>
              </a:lnSpc>
              <a:buNone/>
            </a:pPr>
            <a:endParaRPr lang="en-CA" altLang="en-US" sz="1200" spc="300">
              <a:solidFill>
                <a:schemeClr val="bg1"/>
              </a:solidFill>
              <a:latin typeface="Raleway" panose="020B0503030101060003" pitchFamily="34" charset="77"/>
            </a:endParaRPr>
          </a:p>
        </p:txBody>
      </p:sp>
      <p:sp useBgFill="1">
        <p:nvSpPr>
          <p:cNvPr id="8" name="Rectangle 7"/>
          <p:cNvSpPr/>
          <p:nvPr/>
        </p:nvSpPr>
        <p:spPr>
          <a:xfrm>
            <a:off x="9311270" y="3824867"/>
            <a:ext cx="602166" cy="3033133"/>
          </a:xfrm>
          <a:prstGeom prst="rect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8" name="Rectangle 17"/>
          <p:cNvSpPr/>
          <p:nvPr/>
        </p:nvSpPr>
        <p:spPr>
          <a:xfrm>
            <a:off x="10120433" y="3824867"/>
            <a:ext cx="602166" cy="3033133"/>
          </a:xfrm>
          <a:prstGeom prst="rect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9" name="Rectangle 18"/>
          <p:cNvSpPr/>
          <p:nvPr/>
        </p:nvSpPr>
        <p:spPr>
          <a:xfrm>
            <a:off x="10929666" y="3824867"/>
            <a:ext cx="602166" cy="3033133"/>
          </a:xfrm>
          <a:prstGeom prst="rect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0" name="Rectangle 19"/>
          <p:cNvSpPr/>
          <p:nvPr/>
        </p:nvSpPr>
        <p:spPr>
          <a:xfrm>
            <a:off x="534309" y="3824867"/>
            <a:ext cx="602166" cy="3033133"/>
          </a:xfrm>
          <a:prstGeom prst="rect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accel="50000" decel="50000" autoRev="1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animScale>
                                      <p:cBhvr>
                                        <p:cTn id="6" dur="1500" fill="hold"/>
                                        <p:tgtEl>
                                          <p:spTgt spid="8"/>
                                        </p:tgtEl>
                                      </p:cBhvr>
                                      <p:by x="100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ccel="50000" decel="50000" autoRev="1" fill="hold" grpId="1" nodeType="withEffect">
                                  <p:stCondLst>
                                    <p:cond delay="1200"/>
                                  </p:stCondLst>
                                  <p:childTnLst>
                                    <p:animMotion origin="layout" path="M -1.45833E-6 -3.7037E-6 L -1.45833E-6 -0.05532 " pathEditMode="relative" rAng="0" ptsTypes="AA">
                                      <p:cBhvr>
                                        <p:cTn id="8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78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" presetClass="emph" presetSubtype="0" repeatCount="indefinite" accel="50000" decel="50000" autoRev="1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animScale>
                                      <p:cBhvr>
                                        <p:cTn id="10" dur="1500" fill="hold"/>
                                        <p:tgtEl>
                                          <p:spTgt spid="18"/>
                                        </p:tgtEl>
                                      </p:cBhvr>
                                      <p:by x="100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42" presetClass="path" presetSubtype="0" repeatCount="indefinite" accel="50000" decel="50000" autoRev="1" fill="hold" grpId="1" nodeType="withEffect">
                                  <p:stCondLst>
                                    <p:cond delay="1600"/>
                                  </p:stCondLst>
                                  <p:childTnLst>
                                    <p:animMotion origin="layout" path="M 2.5E-6 -3.7037E-6 L 2.5E-6 -0.05532 " pathEditMode="relative" rAng="0" ptsTypes="AA">
                                      <p:cBhvr>
                                        <p:cTn id="12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78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6" presetClass="emph" presetSubtype="0" repeatCount="indefinite" accel="50000" decel="50000" autoRev="1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Scale>
                                      <p:cBhvr>
                                        <p:cTn id="14" dur="1500" fill="hold"/>
                                        <p:tgtEl>
                                          <p:spTgt spid="19"/>
                                        </p:tgtEl>
                                      </p:cBhvr>
                                      <p:by x="100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42" presetClass="path" presetSubtype="0" repeatCount="indefinite" accel="50000" decel="50000" autoRev="1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1.45833E-6 -3.7037E-6 L -1.45833E-6 -0.05532 " pathEditMode="relative" rAng="0" ptsTypes="AA">
                                      <p:cBhvr>
                                        <p:cTn id="16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78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20"/>
                                        </p:tgtEl>
                                      </p:cBhvr>
                                      <p:by x="100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42" presetClass="path" presetSubtype="0" repeatCount="indefinite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3.7037E-6 L 4.16667E-7 -0.05532 " pathEditMode="relative" rAng="0" ptsTypes="AA">
                                      <p:cBhvr>
                                        <p:cTn id="20" dur="1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18" grpId="0" animBg="1"/>
      <p:bldP spid="18" grpId="1" animBg="1"/>
      <p:bldP spid="19" grpId="0" bldLvl="0" animBg="1"/>
      <p:bldP spid="19" grpId="1" bldLvl="0" animBg="1"/>
      <p:bldP spid="20" grpId="0" animBg="1"/>
      <p:bldP spid="20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>
          <a:xfrm>
            <a:off x="-1364972" y="-4031970"/>
            <a:ext cx="14921946" cy="14921942"/>
          </a:xfrm>
          <a:prstGeom prst="ellipse">
            <a:avLst/>
          </a:prstGeom>
          <a:noFill/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8000" b="1" spc="-150">
              <a:latin typeface="Raleway" panose="020B0503030101060003" pitchFamily="34" charset="77"/>
            </a:endParaRPr>
          </a:p>
        </p:txBody>
      </p:sp>
      <p:pic>
        <p:nvPicPr>
          <p:cNvPr id="5" name="Graphic 4" descr="Bar graph with upward trend with solid fill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8605" y="399586"/>
            <a:ext cx="1434790" cy="1434790"/>
          </a:xfrm>
          <a:prstGeom prst="rect">
            <a:avLst/>
          </a:prstGeom>
          <a:effectLst>
            <a:outerShdw blurRad="177800" sx="102000" sy="102000" algn="ctr" rotWithShape="0">
              <a:prstClr val="black">
                <a:alpha val="40000"/>
              </a:prstClr>
            </a:outerShdw>
            <a:softEdge rad="31750"/>
          </a:effectLst>
        </p:spPr>
      </p:pic>
      <p:sp>
        <p:nvSpPr>
          <p:cNvPr id="6" name="Rectangle 5"/>
          <p:cNvSpPr/>
          <p:nvPr/>
        </p:nvSpPr>
        <p:spPr>
          <a:xfrm>
            <a:off x="3744234" y="1951563"/>
            <a:ext cx="4703532" cy="1691640"/>
          </a:xfrm>
          <a:prstGeom prst="rect">
            <a:avLst/>
          </a:prstGeom>
          <a:solidFill>
            <a:schemeClr val="tx2">
              <a:alpha val="74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CA" altLang="en-US" sz="8800" b="1" spc="-150">
                <a:solidFill>
                  <a:schemeClr val="tx1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 Black" panose="020B0503030101060003" pitchFamily="34" charset="77"/>
              </a:rPr>
              <a:t>Solution</a:t>
            </a:r>
            <a:endParaRPr lang="en-CA" altLang="en-US" sz="8800" b="1" spc="-150">
              <a:solidFill>
                <a:schemeClr val="tx1"/>
              </a:solidFill>
              <a:effectLst>
                <a:outerShdw blurRad="419100" sx="102000" sy="102000" algn="ctr" rotWithShape="0">
                  <a:prstClr val="black">
                    <a:alpha val="29000"/>
                  </a:prstClr>
                </a:outerShdw>
              </a:effectLst>
              <a:latin typeface="Raleway Black" panose="020B0503030101060003" pitchFamily="34" charset="77"/>
            </a:endParaRPr>
          </a:p>
          <a:p>
            <a:pPr algn="ctr"/>
            <a:r>
              <a:rPr lang="en-CA" altLang="en-US" sz="1600" b="1" spc="-150">
                <a:solidFill>
                  <a:schemeClr val="tx1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 Black" panose="020B0503030101060003" pitchFamily="34" charset="77"/>
              </a:rPr>
              <a:t>Business model</a:t>
            </a:r>
            <a:endParaRPr lang="en-CA" altLang="en-US" sz="1600" b="1" spc="-150">
              <a:solidFill>
                <a:schemeClr val="tx1"/>
              </a:solidFill>
              <a:effectLst>
                <a:outerShdw blurRad="419100" sx="102000" sy="102000" algn="ctr" rotWithShape="0">
                  <a:prstClr val="black">
                    <a:alpha val="29000"/>
                  </a:prstClr>
                </a:outerShdw>
              </a:effectLst>
              <a:latin typeface="Raleway Black" panose="020B0503030101060003" pitchFamily="34" charset="77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081454" y="3881340"/>
            <a:ext cx="6029092" cy="1568450"/>
          </a:xfrm>
          <a:prstGeom prst="rect">
            <a:avLst/>
          </a:prstGeom>
          <a:solidFill>
            <a:schemeClr val="tx2">
              <a:alpha val="78000"/>
            </a:schemeClr>
          </a:solidFill>
        </p:spPr>
        <p:txBody>
          <a:bodyPr wrap="square">
            <a:spAutoFit/>
          </a:bodyPr>
          <a:lstStyle/>
          <a:p>
            <a:pPr marL="1085850" lvl="2" indent="-171450" algn="just">
              <a:buFont typeface="Arial" panose="020B0604020202020204" pitchFamily="34" charset="0"/>
              <a:buChar char="•"/>
            </a:pPr>
            <a:r>
              <a:rPr lang="en-CA" altLang="en-US" sz="1200" spc="300">
                <a:solidFill>
                  <a:schemeClr val="bg1"/>
                </a:solidFill>
                <a:latin typeface="Raleway" panose="020B0503030101060003" pitchFamily="34" charset="77"/>
              </a:rPr>
              <a:t>Encrypting everything</a:t>
            </a:r>
            <a:endParaRPr lang="en-CA" altLang="en-US" sz="1200" spc="300">
              <a:solidFill>
                <a:schemeClr val="bg1"/>
              </a:solidFill>
              <a:latin typeface="Raleway" panose="020B0503030101060003" pitchFamily="34" charset="77"/>
            </a:endParaRPr>
          </a:p>
          <a:p>
            <a:pPr marL="1085850" lvl="2" indent="-171450" algn="just">
              <a:buFont typeface="Arial" panose="020B0604020202020204" pitchFamily="34" charset="0"/>
              <a:buChar char="•"/>
            </a:pPr>
            <a:r>
              <a:rPr lang="en-CA" altLang="en-US" sz="1200" spc="300">
                <a:solidFill>
                  <a:schemeClr val="bg1"/>
                </a:solidFill>
                <a:latin typeface="Raleway" panose="020B0503030101060003" pitchFamily="34" charset="77"/>
              </a:rPr>
              <a:t>Question : How do we locate the data and verification</a:t>
            </a:r>
            <a:endParaRPr lang="en-CA" altLang="en-US" sz="1200" spc="300">
              <a:solidFill>
                <a:schemeClr val="bg1"/>
              </a:solidFill>
              <a:latin typeface="Raleway" panose="020B0503030101060003" pitchFamily="34" charset="77"/>
            </a:endParaRPr>
          </a:p>
          <a:p>
            <a:pPr marL="1085850" lvl="2" indent="-171450" algn="just">
              <a:buFont typeface="Arial" panose="020B0604020202020204" pitchFamily="34" charset="0"/>
              <a:buChar char="•"/>
            </a:pPr>
            <a:r>
              <a:rPr lang="en-CA" altLang="en-US" sz="1200" spc="300">
                <a:solidFill>
                  <a:schemeClr val="bg1"/>
                </a:solidFill>
                <a:latin typeface="Raleway" panose="020B0503030101060003" pitchFamily="34" charset="77"/>
              </a:rPr>
              <a:t>Decryption locally?</a:t>
            </a:r>
            <a:endParaRPr lang="en-CA" altLang="en-US" sz="1200" spc="300">
              <a:solidFill>
                <a:schemeClr val="bg1"/>
              </a:solidFill>
              <a:latin typeface="Raleway" panose="020B0503030101060003" pitchFamily="34" charset="77"/>
            </a:endParaRPr>
          </a:p>
          <a:p>
            <a:pPr marL="1085850" lvl="2" indent="-171450" algn="just">
              <a:buFont typeface="Arial" panose="020B0604020202020204" pitchFamily="34" charset="0"/>
              <a:buChar char="•"/>
            </a:pPr>
            <a:r>
              <a:rPr lang="en-CA" altLang="en-US" sz="1200" spc="300">
                <a:solidFill>
                  <a:schemeClr val="bg1"/>
                </a:solidFill>
                <a:latin typeface="Raleway" panose="020B0503030101060003" pitchFamily="34" charset="77"/>
              </a:rPr>
              <a:t>Question: Performance issues involved</a:t>
            </a:r>
            <a:endParaRPr lang="en-CA" altLang="en-US" sz="1200" spc="300">
              <a:solidFill>
                <a:schemeClr val="bg1"/>
              </a:solidFill>
              <a:latin typeface="Raleway" panose="020B0503030101060003" pitchFamily="34" charset="77"/>
            </a:endParaRPr>
          </a:p>
          <a:p>
            <a:pPr lvl="2" indent="0" algn="just">
              <a:buFont typeface="Arial" panose="020B0604020202020204" pitchFamily="34" charset="0"/>
              <a:buNone/>
            </a:pPr>
            <a:r>
              <a:rPr lang="en-CA" altLang="en-US" sz="1200" spc="300">
                <a:solidFill>
                  <a:schemeClr val="bg1"/>
                </a:solidFill>
                <a:latin typeface="Raleway" panose="020B0503030101060003" pitchFamily="34" charset="77"/>
              </a:rPr>
              <a:t>Solution : Encrypt data such that the server can return the encrypted data with minimal contents in the data!!</a:t>
            </a:r>
            <a:endParaRPr lang="en-CA" altLang="en-US" sz="1200" spc="300">
              <a:solidFill>
                <a:schemeClr val="bg1"/>
              </a:solidFill>
              <a:latin typeface="Raleway" panose="020B0503030101060003" pitchFamily="34" charset="77"/>
            </a:endParaRPr>
          </a:p>
        </p:txBody>
      </p:sp>
      <p:sp useBgFill="1">
        <p:nvSpPr>
          <p:cNvPr id="8" name="Rectangle 7"/>
          <p:cNvSpPr/>
          <p:nvPr/>
        </p:nvSpPr>
        <p:spPr>
          <a:xfrm>
            <a:off x="9311270" y="3824867"/>
            <a:ext cx="602166" cy="3033133"/>
          </a:xfrm>
          <a:prstGeom prst="rect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8" name="Rectangle 17"/>
          <p:cNvSpPr/>
          <p:nvPr/>
        </p:nvSpPr>
        <p:spPr>
          <a:xfrm>
            <a:off x="10120433" y="3824867"/>
            <a:ext cx="602166" cy="3033133"/>
          </a:xfrm>
          <a:prstGeom prst="rect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9" name="Rectangle 18"/>
          <p:cNvSpPr/>
          <p:nvPr/>
        </p:nvSpPr>
        <p:spPr>
          <a:xfrm>
            <a:off x="10912521" y="3824867"/>
            <a:ext cx="602166" cy="3033133"/>
          </a:xfrm>
          <a:prstGeom prst="rect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0" name="Rectangle 19"/>
          <p:cNvSpPr/>
          <p:nvPr/>
        </p:nvSpPr>
        <p:spPr>
          <a:xfrm>
            <a:off x="534309" y="3824867"/>
            <a:ext cx="602166" cy="3033133"/>
          </a:xfrm>
          <a:prstGeom prst="rect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1" name="Rectangle 20"/>
          <p:cNvSpPr/>
          <p:nvPr/>
        </p:nvSpPr>
        <p:spPr>
          <a:xfrm>
            <a:off x="1343472" y="3824867"/>
            <a:ext cx="602166" cy="3033133"/>
          </a:xfrm>
          <a:prstGeom prst="rect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2" name="Rectangle 21"/>
          <p:cNvSpPr/>
          <p:nvPr/>
        </p:nvSpPr>
        <p:spPr>
          <a:xfrm>
            <a:off x="2135560" y="3824867"/>
            <a:ext cx="602166" cy="3033133"/>
          </a:xfrm>
          <a:prstGeom prst="rect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accel="50000" decel="50000" autoRev="1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animScale>
                                      <p:cBhvr>
                                        <p:cTn id="6" dur="1500" fill="hold"/>
                                        <p:tgtEl>
                                          <p:spTgt spid="8"/>
                                        </p:tgtEl>
                                      </p:cBhvr>
                                      <p:by x="100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ccel="50000" decel="50000" autoRev="1" fill="hold" grpId="1" nodeType="withEffect">
                                  <p:stCondLst>
                                    <p:cond delay="1200"/>
                                  </p:stCondLst>
                                  <p:childTnLst>
                                    <p:animMotion origin="layout" path="M -1.45833E-6 -3.7037E-6 L -1.45833E-6 -0.05532 " pathEditMode="relative" rAng="0" ptsTypes="AA">
                                      <p:cBhvr>
                                        <p:cTn id="8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78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" presetClass="emph" presetSubtype="0" repeatCount="indefinite" accel="50000" decel="50000" autoRev="1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animScale>
                                      <p:cBhvr>
                                        <p:cTn id="10" dur="1500" fill="hold"/>
                                        <p:tgtEl>
                                          <p:spTgt spid="18"/>
                                        </p:tgtEl>
                                      </p:cBhvr>
                                      <p:by x="100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42" presetClass="path" presetSubtype="0" repeatCount="indefinite" accel="50000" decel="50000" autoRev="1" fill="hold" grpId="1" nodeType="withEffect">
                                  <p:stCondLst>
                                    <p:cond delay="1600"/>
                                  </p:stCondLst>
                                  <p:childTnLst>
                                    <p:animMotion origin="layout" path="M 2.5E-6 -3.7037E-6 L 2.5E-6 -0.05532 " pathEditMode="relative" rAng="0" ptsTypes="AA">
                                      <p:cBhvr>
                                        <p:cTn id="12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78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6" presetClass="emph" presetSubtype="0" repeatCount="indefinite" accel="50000" decel="50000" autoRev="1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Scale>
                                      <p:cBhvr>
                                        <p:cTn id="14" dur="1500" fill="hold"/>
                                        <p:tgtEl>
                                          <p:spTgt spid="19"/>
                                        </p:tgtEl>
                                      </p:cBhvr>
                                      <p:by x="100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42" presetClass="path" presetSubtype="0" repeatCount="indefinite" accel="50000" decel="50000" autoRev="1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1.45833E-6 -3.7037E-6 L -1.45833E-6 -0.05532 " pathEditMode="relative" rAng="0" ptsTypes="AA">
                                      <p:cBhvr>
                                        <p:cTn id="16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78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20"/>
                                        </p:tgtEl>
                                      </p:cBhvr>
                                      <p:by x="100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42" presetClass="path" presetSubtype="0" repeatCount="indefinite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3.7037E-6 L 4.16667E-7 -0.05532 " pathEditMode="relative" rAng="0" ptsTypes="AA">
                                      <p:cBhvr>
                                        <p:cTn id="20" dur="1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78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6" presetClass="emph" presetSubtype="0" repeatCount="indefinite" accel="50000" decel="50000" autoRev="1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22" dur="1500" fill="hold"/>
                                        <p:tgtEl>
                                          <p:spTgt spid="21"/>
                                        </p:tgtEl>
                                      </p:cBhvr>
                                      <p:by x="100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42" presetClass="path" presetSubtype="0" repeatCount="indefinite" accel="50000" decel="50000" autoRev="1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4.16667E-6 -3.7037E-6 L 4.16667E-6 -0.05532 " pathEditMode="relative" rAng="0" ptsTypes="AA">
                                      <p:cBhvr>
                                        <p:cTn id="24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78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6" presetClass="emph" presetSubtype="0" repeatCount="indefinite" accel="50000" decel="50000" autoRev="1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26" dur="1500" fill="hold"/>
                                        <p:tgtEl>
                                          <p:spTgt spid="22"/>
                                        </p:tgtEl>
                                      </p:cBhvr>
                                      <p:by x="100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42" presetClass="path" presetSubtype="0" repeatCount="indefinite" accel="50000" decel="50000" autoRev="1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2.08333E-7 -3.7037E-6 L 2.08333E-7 -0.05532 " pathEditMode="relative" rAng="0" ptsTypes="AA">
                                      <p:cBhvr>
                                        <p:cTn id="28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  <p:bldP spid="8" grpId="1" bldLvl="0" animBg="1"/>
      <p:bldP spid="18" grpId="0" bldLvl="0" animBg="1"/>
      <p:bldP spid="18" grpId="1" bldLvl="0" animBg="1"/>
      <p:bldP spid="19" grpId="0" bldLvl="0" animBg="1"/>
      <p:bldP spid="19" grpId="1" bldLvl="0" animBg="1"/>
      <p:bldP spid="20" grpId="0" bldLvl="0" animBg="1"/>
      <p:bldP spid="20" grpId="1" bldLvl="0" animBg="1"/>
      <p:bldP spid="21" grpId="0" bldLvl="0" animBg="1"/>
      <p:bldP spid="21" grpId="1" bldLvl="0" animBg="1"/>
      <p:bldP spid="22" grpId="0" bldLvl="0" animBg="1"/>
      <p:bldP spid="22" grpId="1" bldLvl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>
          <a:xfrm>
            <a:off x="2869581" y="202582"/>
            <a:ext cx="6452840" cy="6452838"/>
          </a:xfrm>
          <a:prstGeom prst="ellipse">
            <a:avLst/>
          </a:prstGeom>
          <a:solidFill>
            <a:srgbClr val="12231D">
              <a:alpha val="40000"/>
            </a:srgbClr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8000" b="1" i="0" u="none" strike="noStrike" kern="1200" cap="none" spc="-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" panose="020B0503030101060003" pitchFamily="34" charset="77"/>
              <a:ea typeface="+mn-ea"/>
              <a:cs typeface="+mn-cs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947643" y="3389971"/>
            <a:ext cx="6296718" cy="27997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CA" altLang="en-US" sz="8800" b="1" i="0" strike="noStrike" kern="1200" cap="none" spc="-15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uLnTx/>
                <a:uFillTx/>
                <a:latin typeface="Raleway Black" panose="020B0503030101060003" pitchFamily="34" charset="77"/>
                <a:ea typeface="+mn-ea"/>
                <a:cs typeface="+mn-cs"/>
              </a:rPr>
              <a:t>MODEL IDEA</a:t>
            </a:r>
            <a:endParaRPr kumimoji="0" lang="en-CA" altLang="en-US" sz="8800" b="1" i="0" strike="noStrike" kern="1200" cap="none" spc="-15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419100" sx="102000" sy="102000" algn="ctr" rotWithShape="0">
                  <a:prstClr val="black">
                    <a:alpha val="29000"/>
                  </a:prstClr>
                </a:outerShdw>
              </a:effectLst>
              <a:uLnTx/>
              <a:uFillTx/>
              <a:latin typeface="Raleway Black" panose="020B0503030101060003" pitchFamily="34" charset="77"/>
              <a:ea typeface="+mn-ea"/>
              <a:cs typeface="+mn-cs"/>
            </a:endParaRPr>
          </a:p>
        </p:txBody>
      </p:sp>
      <p:pic>
        <p:nvPicPr>
          <p:cNvPr id="6" name="Graphic 5" descr="Potion with solid fill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4698380" y="659779"/>
            <a:ext cx="2795240" cy="2795240"/>
          </a:xfrm>
          <a:prstGeom prst="rect">
            <a:avLst/>
          </a:prstGeom>
        </p:spPr>
      </p:pic>
    </p:spTree>
  </p:cSld>
  <p:clrMapOvr>
    <a:masterClrMapping/>
  </p:clrMapOvr>
  <p:transition spd="slow" advTm="0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manog\OneDrive\Desktop\Solutions-Landing-aka-Innovation-Priorities_Header-Image.jpgSolutions-Landing-aka-Innovation-Priorities_Header-Image"/>
          <p:cNvPicPr>
            <a:picLocks noChangeAspect="1" noChangeArrowheads="1"/>
          </p:cNvPicPr>
          <p:nvPr/>
        </p:nvPicPr>
        <p:blipFill rotWithShape="1">
          <a:blip r:embed="rId1"/>
          <a:srcRect/>
          <a:stretch>
            <a:fillRect/>
          </a:stretch>
        </p:blipFill>
        <p:spPr bwMode="auto">
          <a:xfrm>
            <a:off x="-139700" y="959485"/>
            <a:ext cx="12557760" cy="4876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 1"/>
          <p:cNvSpPr/>
          <p:nvPr/>
        </p:nvSpPr>
        <p:spPr>
          <a:xfrm>
            <a:off x="-1364972" y="-4031970"/>
            <a:ext cx="14921946" cy="14921942"/>
          </a:xfrm>
          <a:prstGeom prst="ellipse">
            <a:avLst/>
          </a:prstGeom>
          <a:noFill/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8000" b="1" spc="-150">
              <a:latin typeface="Raleway" panose="020B0503030101060003" pitchFamily="34" charset="77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308860" y="1833880"/>
            <a:ext cx="8005445" cy="1445260"/>
          </a:xfrm>
          <a:prstGeom prst="rect">
            <a:avLst/>
          </a:prstGeom>
          <a:solidFill>
            <a:srgbClr val="101920">
              <a:alpha val="87000"/>
            </a:srgbClr>
          </a:solidFill>
        </p:spPr>
        <p:txBody>
          <a:bodyPr wrap="square">
            <a:spAutoFit/>
          </a:bodyPr>
          <a:lstStyle/>
          <a:p>
            <a:pPr algn="ctr"/>
            <a:r>
              <a:rPr lang="en-CA" altLang="en-US" sz="8800" b="1" spc="-150">
                <a:solidFill>
                  <a:schemeClr val="bg1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 Black" panose="020B0503030101060003" pitchFamily="34" charset="77"/>
              </a:rPr>
              <a:t>MODEL IDEA</a:t>
            </a:r>
            <a:endParaRPr lang="en-CA" altLang="en-US" sz="8800" b="1" spc="-150">
              <a:solidFill>
                <a:schemeClr val="bg1"/>
              </a:solidFill>
              <a:effectLst>
                <a:outerShdw blurRad="419100" sx="102000" sy="102000" algn="ctr" rotWithShape="0">
                  <a:prstClr val="black">
                    <a:alpha val="29000"/>
                  </a:prstClr>
                </a:outerShdw>
              </a:effectLst>
              <a:latin typeface="Raleway Black" panose="020B0503030101060003" pitchFamily="34" charset="77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081454" y="3481925"/>
            <a:ext cx="6029092" cy="1198880"/>
          </a:xfrm>
          <a:prstGeom prst="rect">
            <a:avLst/>
          </a:prstGeom>
          <a:solidFill>
            <a:srgbClr val="101920">
              <a:alpha val="87000"/>
            </a:srgbClr>
          </a:solidFill>
        </p:spPr>
        <p:txBody>
          <a:bodyPr wrap="square">
            <a:spAutoFit/>
          </a:bodyPr>
          <a:lstStyle/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CA" altLang="en-US" sz="1200" spc="300">
                <a:solidFill>
                  <a:schemeClr val="bg1"/>
                </a:solidFill>
                <a:latin typeface="Raleway" panose="020B0503030101060003" pitchFamily="34" charset="77"/>
              </a:rPr>
              <a:t>Idea : Encryption and Decryption of data</a:t>
            </a:r>
            <a:endParaRPr lang="en-CA" altLang="en-US" sz="1200" spc="300">
              <a:solidFill>
                <a:schemeClr val="bg1"/>
              </a:solidFill>
              <a:latin typeface="Raleway" panose="020B0503030101060003" pitchFamily="34" charset="77"/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CA" altLang="en-US" sz="1200" spc="300">
                <a:solidFill>
                  <a:schemeClr val="bg1"/>
                </a:solidFill>
                <a:latin typeface="Raleway" panose="020B0503030101060003" pitchFamily="34" charset="77"/>
              </a:rPr>
              <a:t>client side encryption</a:t>
            </a:r>
            <a:endParaRPr lang="en-CA" altLang="en-US" sz="1200" spc="300">
              <a:solidFill>
                <a:schemeClr val="bg1"/>
              </a:solidFill>
              <a:latin typeface="Raleway" panose="020B0503030101060003" pitchFamily="34" charset="77"/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CA" altLang="en-US" sz="1200" spc="300">
                <a:solidFill>
                  <a:schemeClr val="bg1"/>
                </a:solidFill>
                <a:latin typeface="Raleway" panose="020B0503030101060003" pitchFamily="34" charset="77"/>
              </a:rPr>
              <a:t>Server side storage</a:t>
            </a:r>
            <a:endParaRPr lang="en-CA" altLang="en-US" sz="1200" spc="300">
              <a:solidFill>
                <a:schemeClr val="bg1"/>
              </a:solidFill>
              <a:latin typeface="Raleway" panose="020B0503030101060003" pitchFamily="34" charset="77"/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CA" altLang="en-US" sz="1200" spc="300">
                <a:solidFill>
                  <a:schemeClr val="bg1"/>
                </a:solidFill>
                <a:latin typeface="Raleway" panose="020B0503030101060003" pitchFamily="34" charset="77"/>
              </a:rPr>
              <a:t>Organization with holding the information</a:t>
            </a:r>
            <a:endParaRPr lang="en-CA" altLang="en-US" sz="1200" spc="300">
              <a:solidFill>
                <a:schemeClr val="bg1"/>
              </a:solidFill>
              <a:latin typeface="Raleway" panose="020B0503030101060003" pitchFamily="34" charset="77"/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CA" altLang="en-US" sz="1200" spc="300">
                <a:solidFill>
                  <a:schemeClr val="bg1"/>
                </a:solidFill>
                <a:latin typeface="Raleway" panose="020B0503030101060003" pitchFamily="34" charset="77"/>
              </a:rPr>
              <a:t>Access control and user privileges </a:t>
            </a:r>
            <a:endParaRPr lang="en-CA" altLang="en-US" sz="1200" spc="300">
              <a:solidFill>
                <a:schemeClr val="bg1"/>
              </a:solidFill>
              <a:latin typeface="Raleway" panose="020B0503030101060003" pitchFamily="34" charset="77"/>
            </a:endParaRPr>
          </a:p>
          <a:p>
            <a:pPr indent="0" algn="just">
              <a:buFont typeface="Arial" panose="020B0604020202020204" pitchFamily="34" charset="0"/>
              <a:buNone/>
            </a:pPr>
            <a:r>
              <a:rPr lang="en-CA" altLang="en-US" sz="1200" spc="300">
                <a:solidFill>
                  <a:schemeClr val="bg1"/>
                </a:solidFill>
                <a:latin typeface="Raleway" panose="020B0503030101060003" pitchFamily="34" charset="77"/>
              </a:rPr>
              <a:t> </a:t>
            </a:r>
            <a:endParaRPr lang="en-CA" altLang="en-US" sz="1200" spc="300">
              <a:solidFill>
                <a:schemeClr val="bg1"/>
              </a:solidFill>
              <a:latin typeface="Raleway" panose="020B0503030101060003" pitchFamily="34" charset="77"/>
            </a:endParaRPr>
          </a:p>
        </p:txBody>
      </p:sp>
      <p:pic>
        <p:nvPicPr>
          <p:cNvPr id="11" name="Graphic 10" descr="Potion with solid fill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31783" y="105271"/>
            <a:ext cx="1728434" cy="1728434"/>
          </a:xfrm>
          <a:prstGeom prst="rect">
            <a:avLst/>
          </a:prstGeom>
          <a:effectLst>
            <a:outerShdw blurRad="177800" sx="102000" sy="102000" algn="ctr" rotWithShape="0">
              <a:prstClr val="black">
                <a:alpha val="40000"/>
              </a:prstClr>
            </a:outerShdw>
          </a:effectLst>
        </p:spPr>
      </p:pic>
      <p:sp useBgFill="1">
        <p:nvSpPr>
          <p:cNvPr id="28" name="Oval 27"/>
          <p:cNvSpPr/>
          <p:nvPr/>
        </p:nvSpPr>
        <p:spPr>
          <a:xfrm>
            <a:off x="8449709" y="1093964"/>
            <a:ext cx="363362" cy="363362"/>
          </a:xfrm>
          <a:prstGeom prst="ellipse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0" name="Oval 29"/>
          <p:cNvSpPr/>
          <p:nvPr/>
        </p:nvSpPr>
        <p:spPr>
          <a:xfrm>
            <a:off x="9288907" y="1657274"/>
            <a:ext cx="1030414" cy="1030414"/>
          </a:xfrm>
          <a:prstGeom prst="ellipse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1" name="Oval 30"/>
          <p:cNvSpPr/>
          <p:nvPr/>
        </p:nvSpPr>
        <p:spPr>
          <a:xfrm>
            <a:off x="10018836" y="2564904"/>
            <a:ext cx="1728192" cy="1728192"/>
          </a:xfrm>
          <a:prstGeom prst="ellipse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" name="Oval 2"/>
          <p:cNvSpPr/>
          <p:nvPr/>
        </p:nvSpPr>
        <p:spPr>
          <a:xfrm>
            <a:off x="3164604" y="1093964"/>
            <a:ext cx="363362" cy="363362"/>
          </a:xfrm>
          <a:prstGeom prst="ellipse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" name="Oval 3"/>
          <p:cNvSpPr/>
          <p:nvPr/>
        </p:nvSpPr>
        <p:spPr>
          <a:xfrm>
            <a:off x="7996319" y="2750044"/>
            <a:ext cx="363362" cy="363362"/>
          </a:xfrm>
          <a:prstGeom prst="ellipse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5"/>
                                            </p:cond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8" presetID="64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-4.81481E-6 L 3.54167E-6 -0.13888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944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repeatCount="indefinite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0"/>
                                            </p:cond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3" presetID="64" presetClass="path" presetSubtype="0" repeatCount="indefinite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3.54167E-6 3.33333E-6 L 3.54167E-6 -0.13889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94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repeatCount="indefinite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5"/>
                                            </p:cond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8" presetID="64" presetClass="path" presetSubtype="0" repeatCount="indefinite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1.875E-6 0 L 1.875E-6 -0.13889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944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0"/>
                                            </p:cond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3" presetID="64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-4.81481E-6 L 3.54167E-6 -0.13888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944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5"/>
                                            </p:cond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8" presetID="64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-4.81481E-6 L 3.54167E-6 -0.13888 " pathEditMode="relative" rAng="0" ptsTypes="AA">
                                      <p:cBhvr>
                                        <p:cTn id="29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9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bldLvl="0" animBg="1"/>
      <p:bldP spid="28" grpId="1" bldLvl="0" animBg="1"/>
      <p:bldP spid="30" grpId="0" animBg="1"/>
      <p:bldP spid="30" grpId="1" animBg="1"/>
      <p:bldP spid="31" grpId="0" animBg="1"/>
      <p:bldP spid="31" grpId="1" animBg="1"/>
      <p:bldP spid="3" grpId="0" bldLvl="0" animBg="1"/>
      <p:bldP spid="3" grpId="1" bldLvl="0" animBg="1"/>
      <p:bldP spid="4" grpId="0" bldLvl="0" animBg="1"/>
      <p:bldP spid="4" grpId="1" bldLvl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manog\OneDrive\Desktop\Solutions-Landing-aka-Innovation-Priorities_Header-Image.jpgSolutions-Landing-aka-Innovation-Priorities_Header-Image"/>
          <p:cNvPicPr>
            <a:picLocks noChangeAspect="1" noChangeArrowheads="1"/>
          </p:cNvPicPr>
          <p:nvPr/>
        </p:nvPicPr>
        <p:blipFill rotWithShape="1">
          <a:blip r:embed="rId1"/>
          <a:srcRect/>
          <a:stretch>
            <a:fillRect/>
          </a:stretch>
        </p:blipFill>
        <p:spPr bwMode="auto">
          <a:xfrm>
            <a:off x="-139700" y="959485"/>
            <a:ext cx="12557760" cy="4876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 1"/>
          <p:cNvSpPr/>
          <p:nvPr/>
        </p:nvSpPr>
        <p:spPr>
          <a:xfrm>
            <a:off x="-1364972" y="-4031970"/>
            <a:ext cx="14921946" cy="14921942"/>
          </a:xfrm>
          <a:prstGeom prst="ellipse">
            <a:avLst/>
          </a:prstGeom>
          <a:noFill/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8000" b="1" spc="-150">
              <a:latin typeface="Raleway" panose="020B0503030101060003" pitchFamily="34" charset="77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150360" y="1833880"/>
            <a:ext cx="4628515" cy="521970"/>
          </a:xfrm>
          <a:prstGeom prst="rect">
            <a:avLst/>
          </a:prstGeom>
          <a:solidFill>
            <a:srgbClr val="101920">
              <a:alpha val="87000"/>
            </a:srgbClr>
          </a:solidFill>
        </p:spPr>
        <p:txBody>
          <a:bodyPr wrap="square">
            <a:spAutoFit/>
          </a:bodyPr>
          <a:lstStyle/>
          <a:p>
            <a:pPr algn="ctr"/>
            <a:r>
              <a:rPr lang="en-CA" altLang="en-US" sz="2800" b="1" spc="-150">
                <a:solidFill>
                  <a:schemeClr val="bg1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 Black" panose="020B0503030101060003" pitchFamily="34" charset="77"/>
              </a:rPr>
              <a:t>SAMPLE MODEL RESULTS</a:t>
            </a:r>
            <a:endParaRPr lang="en-CA" altLang="en-US" sz="2800" b="1" spc="-150">
              <a:solidFill>
                <a:schemeClr val="bg1"/>
              </a:solidFill>
              <a:effectLst>
                <a:outerShdw blurRad="419100" sx="102000" sy="102000" algn="ctr" rotWithShape="0">
                  <a:prstClr val="black">
                    <a:alpha val="29000"/>
                  </a:prstClr>
                </a:outerShdw>
              </a:effectLst>
              <a:latin typeface="Raleway Black" panose="020B0503030101060003" pitchFamily="34" charset="77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081454" y="3481925"/>
            <a:ext cx="6029092" cy="275590"/>
          </a:xfrm>
          <a:prstGeom prst="rect">
            <a:avLst/>
          </a:prstGeom>
          <a:solidFill>
            <a:srgbClr val="101920">
              <a:alpha val="87000"/>
            </a:srgbClr>
          </a:solidFill>
        </p:spPr>
        <p:txBody>
          <a:bodyPr wrap="square">
            <a:spAutoFit/>
          </a:bodyPr>
          <a:lstStyle/>
          <a:p>
            <a:pPr marL="171450" indent="-171450" algn="just">
              <a:buFont typeface="Arial" panose="020B0604020202020204" pitchFamily="34" charset="0"/>
              <a:buChar char="•"/>
            </a:pPr>
            <a:endParaRPr lang="en-CA" altLang="en-US" sz="1200" spc="300">
              <a:solidFill>
                <a:schemeClr val="bg1"/>
              </a:solidFill>
              <a:latin typeface="Raleway" panose="020B0503030101060003" pitchFamily="34" charset="77"/>
            </a:endParaRPr>
          </a:p>
        </p:txBody>
      </p:sp>
      <p:pic>
        <p:nvPicPr>
          <p:cNvPr id="11" name="Graphic 10" descr="Potion with solid fill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31783" y="105271"/>
            <a:ext cx="1728434" cy="1728434"/>
          </a:xfrm>
          <a:prstGeom prst="rect">
            <a:avLst/>
          </a:prstGeom>
          <a:effectLst>
            <a:outerShdw blurRad="177800" sx="102000" sy="102000" algn="ctr" rotWithShape="0">
              <a:prstClr val="black">
                <a:alpha val="40000"/>
              </a:prstClr>
            </a:outerShdw>
          </a:effectLst>
        </p:spPr>
      </p:pic>
      <p:sp useBgFill="1">
        <p:nvSpPr>
          <p:cNvPr id="28" name="Oval 27"/>
          <p:cNvSpPr/>
          <p:nvPr/>
        </p:nvSpPr>
        <p:spPr>
          <a:xfrm>
            <a:off x="8449709" y="1093964"/>
            <a:ext cx="363362" cy="363362"/>
          </a:xfrm>
          <a:prstGeom prst="ellipse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0" name="Oval 29"/>
          <p:cNvSpPr/>
          <p:nvPr/>
        </p:nvSpPr>
        <p:spPr>
          <a:xfrm>
            <a:off x="9288907" y="1657274"/>
            <a:ext cx="1030414" cy="1030414"/>
          </a:xfrm>
          <a:prstGeom prst="ellipse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1" name="Oval 30"/>
          <p:cNvSpPr/>
          <p:nvPr/>
        </p:nvSpPr>
        <p:spPr>
          <a:xfrm>
            <a:off x="10018836" y="2564904"/>
            <a:ext cx="1728192" cy="1728192"/>
          </a:xfrm>
          <a:prstGeom prst="ellipse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" name="Oval 2"/>
          <p:cNvSpPr/>
          <p:nvPr/>
        </p:nvSpPr>
        <p:spPr>
          <a:xfrm>
            <a:off x="3164604" y="1093964"/>
            <a:ext cx="363362" cy="363362"/>
          </a:xfrm>
          <a:prstGeom prst="ellipse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" name="Oval 3"/>
          <p:cNvSpPr/>
          <p:nvPr/>
        </p:nvSpPr>
        <p:spPr>
          <a:xfrm>
            <a:off x="7996319" y="2750044"/>
            <a:ext cx="363362" cy="363362"/>
          </a:xfrm>
          <a:prstGeom prst="ellipse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Screenshot (21)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580640"/>
            <a:ext cx="12192000" cy="39839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5"/>
                                            </p:cond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8" presetID="64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-4.81481E-6 L 3.54167E-6 -0.13888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944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repeatCount="indefinite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0"/>
                                            </p:cond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3" presetID="64" presetClass="path" presetSubtype="0" repeatCount="indefinite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3.54167E-6 3.33333E-6 L 3.54167E-6 -0.13889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94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repeatCount="indefinite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5"/>
                                            </p:cond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8" presetID="64" presetClass="path" presetSubtype="0" repeatCount="indefinite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1.875E-6 0 L 1.875E-6 -0.13889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944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0"/>
                                            </p:cond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3" presetID="64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-4.81481E-6 L 3.54167E-6 -0.13888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944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5"/>
                                            </p:cond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8" presetID="64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-4.81481E-6 L 3.54167E-6 -0.13888 " pathEditMode="relative" rAng="0" ptsTypes="AA">
                                      <p:cBhvr>
                                        <p:cTn id="29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9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bldLvl="0" animBg="1"/>
      <p:bldP spid="28" grpId="1" bldLvl="0" animBg="1"/>
      <p:bldP spid="30" grpId="0" bldLvl="0" animBg="1"/>
      <p:bldP spid="30" grpId="1" bldLvl="0" animBg="1"/>
      <p:bldP spid="31" grpId="0" bldLvl="0" animBg="1"/>
      <p:bldP spid="31" grpId="1" bldLvl="0" animBg="1"/>
      <p:bldP spid="3" grpId="0" bldLvl="0" animBg="1"/>
      <p:bldP spid="3" grpId="1" bldLvl="0" animBg="1"/>
      <p:bldP spid="4" grpId="0" bldLvl="0" animBg="1"/>
      <p:bldP spid="4" grpId="1" bldLvl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manog\OneDrive\Desktop\Solutions-Landing-aka-Innovation-Priorities_Header-Image.jpgSolutions-Landing-aka-Innovation-Priorities_Header-Image"/>
          <p:cNvPicPr>
            <a:picLocks noChangeAspect="1" noChangeArrowheads="1"/>
          </p:cNvPicPr>
          <p:nvPr/>
        </p:nvPicPr>
        <p:blipFill rotWithShape="1">
          <a:blip r:embed="rId1"/>
          <a:srcRect/>
          <a:stretch>
            <a:fillRect/>
          </a:stretch>
        </p:blipFill>
        <p:spPr bwMode="auto">
          <a:xfrm>
            <a:off x="-139700" y="959485"/>
            <a:ext cx="12557760" cy="4876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 1"/>
          <p:cNvSpPr/>
          <p:nvPr/>
        </p:nvSpPr>
        <p:spPr>
          <a:xfrm>
            <a:off x="-1364972" y="-4031970"/>
            <a:ext cx="14921946" cy="14921942"/>
          </a:xfrm>
          <a:prstGeom prst="ellipse">
            <a:avLst/>
          </a:prstGeom>
          <a:noFill/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8000" b="1" spc="-150">
              <a:latin typeface="Raleway" panose="020B0503030101060003" pitchFamily="34" charset="77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150367" y="1834088"/>
            <a:ext cx="3891280" cy="521970"/>
          </a:xfrm>
          <a:prstGeom prst="rect">
            <a:avLst/>
          </a:prstGeom>
          <a:solidFill>
            <a:srgbClr val="101920">
              <a:alpha val="87000"/>
            </a:srgbClr>
          </a:solidFill>
        </p:spPr>
        <p:txBody>
          <a:bodyPr wrap="square">
            <a:spAutoFit/>
          </a:bodyPr>
          <a:lstStyle/>
          <a:p>
            <a:pPr algn="ctr"/>
            <a:r>
              <a:rPr lang="en-CA" altLang="en-US" sz="2800" b="1" spc="-150">
                <a:solidFill>
                  <a:schemeClr val="bg1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 Black" panose="020B0503030101060003" pitchFamily="34" charset="77"/>
              </a:rPr>
              <a:t>MODEL RESULTS</a:t>
            </a:r>
            <a:endParaRPr lang="en-CA" altLang="en-US" sz="2800" b="1" spc="-150">
              <a:solidFill>
                <a:schemeClr val="bg1"/>
              </a:solidFill>
              <a:effectLst>
                <a:outerShdw blurRad="419100" sx="102000" sy="102000" algn="ctr" rotWithShape="0">
                  <a:prstClr val="black">
                    <a:alpha val="29000"/>
                  </a:prstClr>
                </a:outerShdw>
              </a:effectLst>
              <a:latin typeface="Raleway Black" panose="020B0503030101060003" pitchFamily="34" charset="77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081454" y="3481925"/>
            <a:ext cx="6029092" cy="275590"/>
          </a:xfrm>
          <a:prstGeom prst="rect">
            <a:avLst/>
          </a:prstGeom>
          <a:solidFill>
            <a:srgbClr val="101920">
              <a:alpha val="87000"/>
            </a:srgbClr>
          </a:solidFill>
        </p:spPr>
        <p:txBody>
          <a:bodyPr wrap="square">
            <a:spAutoFit/>
          </a:bodyPr>
          <a:lstStyle/>
          <a:p>
            <a:pPr marL="171450" indent="-171450" algn="just">
              <a:buFont typeface="Arial" panose="020B0604020202020204" pitchFamily="34" charset="0"/>
              <a:buChar char="•"/>
            </a:pPr>
            <a:endParaRPr lang="en-CA" altLang="en-US" sz="1200" spc="300">
              <a:solidFill>
                <a:schemeClr val="bg1"/>
              </a:solidFill>
              <a:latin typeface="Raleway" panose="020B0503030101060003" pitchFamily="34" charset="77"/>
            </a:endParaRPr>
          </a:p>
        </p:txBody>
      </p:sp>
      <p:pic>
        <p:nvPicPr>
          <p:cNvPr id="11" name="Graphic 10" descr="Potion with solid fill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31783" y="105271"/>
            <a:ext cx="1728434" cy="1728434"/>
          </a:xfrm>
          <a:prstGeom prst="rect">
            <a:avLst/>
          </a:prstGeom>
          <a:effectLst>
            <a:outerShdw blurRad="177800" sx="102000" sy="102000" algn="ctr" rotWithShape="0">
              <a:prstClr val="black">
                <a:alpha val="40000"/>
              </a:prstClr>
            </a:outerShdw>
          </a:effectLst>
        </p:spPr>
      </p:pic>
      <p:sp useBgFill="1">
        <p:nvSpPr>
          <p:cNvPr id="28" name="Oval 27"/>
          <p:cNvSpPr/>
          <p:nvPr/>
        </p:nvSpPr>
        <p:spPr>
          <a:xfrm>
            <a:off x="8449709" y="1093964"/>
            <a:ext cx="363362" cy="363362"/>
          </a:xfrm>
          <a:prstGeom prst="ellipse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0" name="Oval 29"/>
          <p:cNvSpPr/>
          <p:nvPr/>
        </p:nvSpPr>
        <p:spPr>
          <a:xfrm>
            <a:off x="9288907" y="1657274"/>
            <a:ext cx="1030414" cy="1030414"/>
          </a:xfrm>
          <a:prstGeom prst="ellipse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1" name="Oval 30"/>
          <p:cNvSpPr/>
          <p:nvPr/>
        </p:nvSpPr>
        <p:spPr>
          <a:xfrm>
            <a:off x="10018836" y="2564904"/>
            <a:ext cx="1728192" cy="1728192"/>
          </a:xfrm>
          <a:prstGeom prst="ellipse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" name="Oval 2"/>
          <p:cNvSpPr/>
          <p:nvPr/>
        </p:nvSpPr>
        <p:spPr>
          <a:xfrm>
            <a:off x="3164604" y="1093964"/>
            <a:ext cx="363362" cy="363362"/>
          </a:xfrm>
          <a:prstGeom prst="ellipse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" name="Oval 3"/>
          <p:cNvSpPr/>
          <p:nvPr/>
        </p:nvSpPr>
        <p:spPr>
          <a:xfrm>
            <a:off x="7996319" y="2750044"/>
            <a:ext cx="363362" cy="363362"/>
          </a:xfrm>
          <a:prstGeom prst="ellipse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:\Users\manog\OneDrive\Pictures\Screenshots\Screenshot (22).pngScreenshot (22)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5880" y="2564765"/>
            <a:ext cx="11649710" cy="39839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5"/>
                                            </p:cond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8" presetID="64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-4.81481E-6 L 3.54167E-6 -0.13888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944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repeatCount="indefinite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0"/>
                                            </p:cond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3" presetID="64" presetClass="path" presetSubtype="0" repeatCount="indefinite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3.54167E-6 3.33333E-6 L 3.54167E-6 -0.13889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94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repeatCount="indefinite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5"/>
                                            </p:cond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8" presetID="64" presetClass="path" presetSubtype="0" repeatCount="indefinite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1.875E-6 0 L 1.875E-6 -0.13889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944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0"/>
                                            </p:cond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3" presetID="64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-4.81481E-6 L 3.54167E-6 -0.13888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944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5"/>
                                            </p:cond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8" presetID="64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-4.81481E-6 L 3.54167E-6 -0.13888 " pathEditMode="relative" rAng="0" ptsTypes="AA">
                                      <p:cBhvr>
                                        <p:cTn id="29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9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bldLvl="0" animBg="1"/>
      <p:bldP spid="28" grpId="1" bldLvl="0" animBg="1"/>
      <p:bldP spid="30" grpId="0" bldLvl="0" animBg="1"/>
      <p:bldP spid="30" grpId="1" bldLvl="0" animBg="1"/>
      <p:bldP spid="31" grpId="0" bldLvl="0" animBg="1"/>
      <p:bldP spid="31" grpId="1" bldLvl="0" animBg="1"/>
      <p:bldP spid="3" grpId="0" bldLvl="0" animBg="1"/>
      <p:bldP spid="3" grpId="1" bldLvl="0" animBg="1"/>
      <p:bldP spid="4" grpId="0" bldLvl="0" animBg="1"/>
      <p:bldP spid="4" grpId="1" bldLvl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>
          <a:xfrm>
            <a:off x="2869581" y="202582"/>
            <a:ext cx="6452840" cy="6452838"/>
          </a:xfrm>
          <a:prstGeom prst="ellipse">
            <a:avLst/>
          </a:prstGeom>
          <a:solidFill>
            <a:srgbClr val="12231D">
              <a:alpha val="40000"/>
            </a:srgbClr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8000" b="1" i="0" u="none" strike="noStrike" kern="1200" cap="none" spc="-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" panose="020B0503030101060003" pitchFamily="34" charset="77"/>
              <a:ea typeface="+mn-ea"/>
              <a:cs typeface="+mn-cs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947643" y="3389971"/>
            <a:ext cx="6296718" cy="922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CA" altLang="en-US" sz="5400" i="0" u="none" strike="noStrike" kern="1200" cap="none" spc="-15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uLnTx/>
                <a:uFillTx/>
                <a:latin typeface="Raleway Black" panose="020B0503030101060003" pitchFamily="34" charset="77"/>
                <a:ea typeface="+mn-ea"/>
                <a:cs typeface="+mn-cs"/>
              </a:rPr>
              <a:t>PROPOSED</a:t>
            </a:r>
            <a:endParaRPr kumimoji="0" lang="en-CA" altLang="en-US" sz="5400" i="0" u="none" strike="noStrike" kern="1200" cap="none" spc="-15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419100" sx="102000" sy="102000" algn="ctr" rotWithShape="0">
                  <a:prstClr val="black">
                    <a:alpha val="29000"/>
                  </a:prstClr>
                </a:outerShdw>
              </a:effectLst>
              <a:uLnTx/>
              <a:uFillTx/>
              <a:latin typeface="Raleway Black" panose="020B0503030101060003" pitchFamily="34" charset="77"/>
              <a:ea typeface="+mn-ea"/>
              <a:cs typeface="+mn-cs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025748" y="4243437"/>
            <a:ext cx="6296718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8800" b="1" i="0" u="none" strike="noStrike" kern="1200" cap="none" spc="-15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uLnTx/>
                <a:uFillTx/>
                <a:latin typeface="Raleway Black" panose="020B0503030101060003" pitchFamily="34" charset="77"/>
                <a:ea typeface="+mn-ea"/>
                <a:cs typeface="+mn-cs"/>
              </a:rPr>
              <a:t>MODEL</a:t>
            </a:r>
            <a:endParaRPr kumimoji="0" lang="en-US" sz="8800" b="1" i="0" u="none" strike="noStrike" kern="1200" cap="none" spc="-15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419100" sx="102000" sy="102000" algn="ctr" rotWithShape="0">
                  <a:prstClr val="black">
                    <a:alpha val="29000"/>
                  </a:prstClr>
                </a:outerShdw>
              </a:effectLst>
              <a:uLnTx/>
              <a:uFillTx/>
              <a:latin typeface="Raleway Black" panose="020B0503030101060003" pitchFamily="34" charset="77"/>
              <a:ea typeface="+mn-ea"/>
              <a:cs typeface="+mn-cs"/>
            </a:endParaRPr>
          </a:p>
        </p:txBody>
      </p:sp>
      <p:pic>
        <p:nvPicPr>
          <p:cNvPr id="7" name="Graphic 6" descr="Gears with solid fill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4542263" y="459058"/>
            <a:ext cx="3107474" cy="3107474"/>
          </a:xfrm>
          <a:prstGeom prst="rect">
            <a:avLst/>
          </a:prstGeom>
        </p:spPr>
      </p:pic>
    </p:spTree>
  </p:cSld>
  <p:clrMapOvr>
    <a:masterClrMapping/>
  </p:clrMapOvr>
  <p:transition spd="slow" advTm="0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manog\OneDrive\Desktop\business-meeting-silhouette-sunset-37284204.jpgbusiness-meeting-silhouette-sunset-37284204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 bwMode="auto">
          <a:xfrm>
            <a:off x="0" y="0"/>
            <a:ext cx="122523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26" name="Graphic 22"/>
          <p:cNvSpPr/>
          <p:nvPr/>
        </p:nvSpPr>
        <p:spPr>
          <a:xfrm rot="20322550">
            <a:off x="2891879" y="-462708"/>
            <a:ext cx="3095840" cy="3106380"/>
          </a:xfrm>
          <a:custGeom>
            <a:avLst/>
            <a:gdLst>
              <a:gd name="connsiteX0" fmla="*/ 1783371 w 4040992"/>
              <a:gd name="connsiteY0" fmla="*/ -70 h 4054751"/>
              <a:gd name="connsiteX1" fmla="*/ 1679638 w 4040992"/>
              <a:gd name="connsiteY1" fmla="*/ 208425 h 4054751"/>
              <a:gd name="connsiteX2" fmla="*/ 1575904 w 4040992"/>
              <a:gd name="connsiteY2" fmla="*/ 416940 h 4054751"/>
              <a:gd name="connsiteX3" fmla="*/ 1474709 w 4040992"/>
              <a:gd name="connsiteY3" fmla="*/ 452102 h 4054751"/>
              <a:gd name="connsiteX4" fmla="*/ 1289215 w 4040992"/>
              <a:gd name="connsiteY4" fmla="*/ 529824 h 4054751"/>
              <a:gd name="connsiteX5" fmla="*/ 1204935 w 4040992"/>
              <a:gd name="connsiteY5" fmla="*/ 572403 h 4054751"/>
              <a:gd name="connsiteX6" fmla="*/ 983258 w 4040992"/>
              <a:gd name="connsiteY6" fmla="*/ 496954 h 4054751"/>
              <a:gd name="connsiteX7" fmla="*/ 761599 w 4040992"/>
              <a:gd name="connsiteY7" fmla="*/ 421486 h 4054751"/>
              <a:gd name="connsiteX8" fmla="*/ 594762 w 4040992"/>
              <a:gd name="connsiteY8" fmla="*/ 589937 h 4054751"/>
              <a:gd name="connsiteX9" fmla="*/ 427944 w 4040992"/>
              <a:gd name="connsiteY9" fmla="*/ 758407 h 4054751"/>
              <a:gd name="connsiteX10" fmla="*/ 498588 w 4040992"/>
              <a:gd name="connsiteY10" fmla="*/ 977841 h 4054751"/>
              <a:gd name="connsiteX11" fmla="*/ 569250 w 4040992"/>
              <a:gd name="connsiteY11" fmla="*/ 1197274 h 4054751"/>
              <a:gd name="connsiteX12" fmla="*/ 526490 w 4040992"/>
              <a:gd name="connsiteY12" fmla="*/ 1287910 h 4054751"/>
              <a:gd name="connsiteX13" fmla="*/ 451455 w 4040992"/>
              <a:gd name="connsiteY13" fmla="*/ 1473951 h 4054751"/>
              <a:gd name="connsiteX14" fmla="*/ 419181 w 4040992"/>
              <a:gd name="connsiteY14" fmla="*/ 1569357 h 4054751"/>
              <a:gd name="connsiteX15" fmla="*/ 209564 w 4040992"/>
              <a:gd name="connsiteY15" fmla="*/ 1676857 h 4054751"/>
              <a:gd name="connsiteX16" fmla="*/ -52 w 4040992"/>
              <a:gd name="connsiteY16" fmla="*/ 1784356 h 4054751"/>
              <a:gd name="connsiteX17" fmla="*/ -52 w 4040992"/>
              <a:gd name="connsiteY17" fmla="*/ 2022666 h 4054751"/>
              <a:gd name="connsiteX18" fmla="*/ -52 w 4040992"/>
              <a:gd name="connsiteY18" fmla="*/ 2260957 h 4054751"/>
              <a:gd name="connsiteX19" fmla="*/ 207267 w 4040992"/>
              <a:gd name="connsiteY19" fmla="*/ 2365289 h 4054751"/>
              <a:gd name="connsiteX20" fmla="*/ 414567 w 4040992"/>
              <a:gd name="connsiteY20" fmla="*/ 2469639 h 4054751"/>
              <a:gd name="connsiteX21" fmla="*/ 449528 w 4040992"/>
              <a:gd name="connsiteY21" fmla="*/ 2571418 h 4054751"/>
              <a:gd name="connsiteX22" fmla="*/ 527157 w 4040992"/>
              <a:gd name="connsiteY22" fmla="*/ 2758634 h 4054751"/>
              <a:gd name="connsiteX23" fmla="*/ 569825 w 4040992"/>
              <a:gd name="connsiteY23" fmla="*/ 2844089 h 4054751"/>
              <a:gd name="connsiteX24" fmla="*/ 502553 w 4040992"/>
              <a:gd name="connsiteY24" fmla="*/ 3055826 h 4054751"/>
              <a:gd name="connsiteX25" fmla="*/ 431909 w 4040992"/>
              <a:gd name="connsiteY25" fmla="*/ 3278055 h 4054751"/>
              <a:gd name="connsiteX26" fmla="*/ 596041 w 4040992"/>
              <a:gd name="connsiteY26" fmla="*/ 3456382 h 4054751"/>
              <a:gd name="connsiteX27" fmla="*/ 763563 w 4040992"/>
              <a:gd name="connsiteY27" fmla="*/ 3624218 h 4054751"/>
              <a:gd name="connsiteX28" fmla="*/ 981739 w 4040992"/>
              <a:gd name="connsiteY28" fmla="*/ 3553204 h 4054751"/>
              <a:gd name="connsiteX29" fmla="*/ 1199915 w 4040992"/>
              <a:gd name="connsiteY29" fmla="*/ 3482190 h 4054751"/>
              <a:gd name="connsiteX30" fmla="*/ 1309002 w 4040992"/>
              <a:gd name="connsiteY30" fmla="*/ 3533675 h 4054751"/>
              <a:gd name="connsiteX31" fmla="*/ 1496775 w 4040992"/>
              <a:gd name="connsiteY31" fmla="*/ 3610951 h 4054751"/>
              <a:gd name="connsiteX32" fmla="*/ 1575441 w 4040992"/>
              <a:gd name="connsiteY32" fmla="*/ 3636740 h 4054751"/>
              <a:gd name="connsiteX33" fmla="*/ 1679415 w 4040992"/>
              <a:gd name="connsiteY33" fmla="*/ 3845702 h 4054751"/>
              <a:gd name="connsiteX34" fmla="*/ 1783371 w 4040992"/>
              <a:gd name="connsiteY34" fmla="*/ 4054682 h 4054751"/>
              <a:gd name="connsiteX35" fmla="*/ 2020444 w 4040992"/>
              <a:gd name="connsiteY35" fmla="*/ 4054682 h 4054751"/>
              <a:gd name="connsiteX36" fmla="*/ 2257518 w 4040992"/>
              <a:gd name="connsiteY36" fmla="*/ 4054682 h 4054751"/>
              <a:gd name="connsiteX37" fmla="*/ 2361251 w 4040992"/>
              <a:gd name="connsiteY37" fmla="*/ 3846167 h 4054751"/>
              <a:gd name="connsiteX38" fmla="*/ 2464985 w 4040992"/>
              <a:gd name="connsiteY38" fmla="*/ 3637654 h 4054751"/>
              <a:gd name="connsiteX39" fmla="*/ 2566180 w 4040992"/>
              <a:gd name="connsiteY39" fmla="*/ 3602491 h 4054751"/>
              <a:gd name="connsiteX40" fmla="*/ 2751674 w 4040992"/>
              <a:gd name="connsiteY40" fmla="*/ 3524769 h 4054751"/>
              <a:gd name="connsiteX41" fmla="*/ 2835954 w 4040992"/>
              <a:gd name="connsiteY41" fmla="*/ 3482190 h 4054751"/>
              <a:gd name="connsiteX42" fmla="*/ 3057965 w 4040992"/>
              <a:gd name="connsiteY42" fmla="*/ 3557769 h 4054751"/>
              <a:gd name="connsiteX43" fmla="*/ 3279994 w 4040992"/>
              <a:gd name="connsiteY43" fmla="*/ 3633349 h 4054751"/>
              <a:gd name="connsiteX44" fmla="*/ 3447183 w 4040992"/>
              <a:gd name="connsiteY44" fmla="*/ 3463537 h 4054751"/>
              <a:gd name="connsiteX45" fmla="*/ 3610018 w 4040992"/>
              <a:gd name="connsiteY45" fmla="*/ 3280645 h 4054751"/>
              <a:gd name="connsiteX46" fmla="*/ 3538336 w 4040992"/>
              <a:gd name="connsiteY46" fmla="*/ 3060671 h 4054751"/>
              <a:gd name="connsiteX47" fmla="*/ 3470990 w 4040992"/>
              <a:gd name="connsiteY47" fmla="*/ 2853778 h 4054751"/>
              <a:gd name="connsiteX48" fmla="*/ 3513695 w 4040992"/>
              <a:gd name="connsiteY48" fmla="*/ 2768249 h 4054751"/>
              <a:gd name="connsiteX49" fmla="*/ 3591361 w 4040992"/>
              <a:gd name="connsiteY49" fmla="*/ 2580958 h 4054751"/>
              <a:gd name="connsiteX50" fmla="*/ 3626322 w 4040992"/>
              <a:gd name="connsiteY50" fmla="*/ 2479180 h 4054751"/>
              <a:gd name="connsiteX51" fmla="*/ 3833622 w 4040992"/>
              <a:gd name="connsiteY51" fmla="*/ 2374829 h 4054751"/>
              <a:gd name="connsiteX52" fmla="*/ 4040941 w 4040992"/>
              <a:gd name="connsiteY52" fmla="*/ 2270498 h 4054751"/>
              <a:gd name="connsiteX53" fmla="*/ 4040941 w 4040992"/>
              <a:gd name="connsiteY53" fmla="*/ 2032076 h 4054751"/>
              <a:gd name="connsiteX54" fmla="*/ 4040941 w 4040992"/>
              <a:gd name="connsiteY54" fmla="*/ 1793636 h 4054751"/>
              <a:gd name="connsiteX55" fmla="*/ 3833622 w 4040992"/>
              <a:gd name="connsiteY55" fmla="*/ 1689304 h 4054751"/>
              <a:gd name="connsiteX56" fmla="*/ 3626322 w 4040992"/>
              <a:gd name="connsiteY56" fmla="*/ 1584954 h 4054751"/>
              <a:gd name="connsiteX57" fmla="*/ 3591361 w 4040992"/>
              <a:gd name="connsiteY57" fmla="*/ 1483194 h 4054751"/>
              <a:gd name="connsiteX58" fmla="*/ 3514066 w 4040992"/>
              <a:gd name="connsiteY58" fmla="*/ 1296630 h 4054751"/>
              <a:gd name="connsiteX59" fmla="*/ 3471732 w 4040992"/>
              <a:gd name="connsiteY59" fmla="*/ 1211846 h 4054751"/>
              <a:gd name="connsiteX60" fmla="*/ 3546766 w 4040992"/>
              <a:gd name="connsiteY60" fmla="*/ 988909 h 4054751"/>
              <a:gd name="connsiteX61" fmla="*/ 3621783 w 4040992"/>
              <a:gd name="connsiteY61" fmla="*/ 765972 h 4054751"/>
              <a:gd name="connsiteX62" fmla="*/ 3449555 w 4040992"/>
              <a:gd name="connsiteY62" fmla="*/ 593683 h 4054751"/>
              <a:gd name="connsiteX63" fmla="*/ 3277326 w 4040992"/>
              <a:gd name="connsiteY63" fmla="*/ 421393 h 4054751"/>
              <a:gd name="connsiteX64" fmla="*/ 3059150 w 4040992"/>
              <a:gd name="connsiteY64" fmla="*/ 496674 h 4054751"/>
              <a:gd name="connsiteX65" fmla="*/ 2840975 w 4040992"/>
              <a:gd name="connsiteY65" fmla="*/ 571956 h 4054751"/>
              <a:gd name="connsiteX66" fmla="*/ 2750859 w 4040992"/>
              <a:gd name="connsiteY66" fmla="*/ 529228 h 4054751"/>
              <a:gd name="connsiteX67" fmla="*/ 2565884 w 4040992"/>
              <a:gd name="connsiteY67" fmla="*/ 454040 h 4054751"/>
              <a:gd name="connsiteX68" fmla="*/ 2471025 w 4040992"/>
              <a:gd name="connsiteY68" fmla="*/ 421561 h 4054751"/>
              <a:gd name="connsiteX69" fmla="*/ 2364142 w 4040992"/>
              <a:gd name="connsiteY69" fmla="*/ 210736 h 4054751"/>
              <a:gd name="connsiteX70" fmla="*/ 2257240 w 4040992"/>
              <a:gd name="connsiteY70" fmla="*/ -70 h 4054751"/>
              <a:gd name="connsiteX71" fmla="*/ 2020315 w 4040992"/>
              <a:gd name="connsiteY71" fmla="*/ -70 h 4054751"/>
              <a:gd name="connsiteX72" fmla="*/ 2020444 w 4040992"/>
              <a:gd name="connsiteY72" fmla="*/ 1321991 h 4054751"/>
              <a:gd name="connsiteX73" fmla="*/ 2329014 w 4040992"/>
              <a:gd name="connsiteY73" fmla="*/ 1388124 h 4054751"/>
              <a:gd name="connsiteX74" fmla="*/ 2709506 w 4040992"/>
              <a:gd name="connsiteY74" fmla="*/ 1850805 h 4054751"/>
              <a:gd name="connsiteX75" fmla="*/ 2709506 w 4040992"/>
              <a:gd name="connsiteY75" fmla="*/ 2213347 h 4054751"/>
              <a:gd name="connsiteX76" fmla="*/ 2205420 w 4040992"/>
              <a:gd name="connsiteY76" fmla="*/ 2723620 h 4054751"/>
              <a:gd name="connsiteX77" fmla="*/ 1873413 w 4040992"/>
              <a:gd name="connsiteY77" fmla="*/ 2732434 h 4054751"/>
              <a:gd name="connsiteX78" fmla="*/ 1517766 w 4040992"/>
              <a:gd name="connsiteY78" fmla="*/ 2537653 h 4054751"/>
              <a:gd name="connsiteX79" fmla="*/ 1580573 w 4040992"/>
              <a:gd name="connsiteY79" fmla="*/ 1470336 h 4054751"/>
              <a:gd name="connsiteX80" fmla="*/ 2020444 w 4040992"/>
              <a:gd name="connsiteY80" fmla="*/ 1321991 h 4054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</a:cxnLst>
            <a:rect l="l" t="t" r="r" b="b"/>
            <a:pathLst>
              <a:path w="4040992" h="4054751">
                <a:moveTo>
                  <a:pt x="1783371" y="-70"/>
                </a:moveTo>
                <a:lnTo>
                  <a:pt x="1679638" y="208425"/>
                </a:lnTo>
                <a:lnTo>
                  <a:pt x="1575904" y="416940"/>
                </a:lnTo>
                <a:lnTo>
                  <a:pt x="1474709" y="452102"/>
                </a:lnTo>
                <a:cubicBezTo>
                  <a:pt x="1419053" y="471438"/>
                  <a:pt x="1335577" y="506406"/>
                  <a:pt x="1289215" y="529824"/>
                </a:cubicBezTo>
                <a:lnTo>
                  <a:pt x="1204935" y="572403"/>
                </a:lnTo>
                <a:lnTo>
                  <a:pt x="983258" y="496954"/>
                </a:lnTo>
                <a:lnTo>
                  <a:pt x="761599" y="421486"/>
                </a:lnTo>
                <a:lnTo>
                  <a:pt x="594762" y="589937"/>
                </a:lnTo>
                <a:lnTo>
                  <a:pt x="427944" y="758407"/>
                </a:lnTo>
                <a:lnTo>
                  <a:pt x="498588" y="977841"/>
                </a:lnTo>
                <a:lnTo>
                  <a:pt x="569250" y="1197274"/>
                </a:lnTo>
                <a:lnTo>
                  <a:pt x="526490" y="1287910"/>
                </a:lnTo>
                <a:cubicBezTo>
                  <a:pt x="502973" y="1337760"/>
                  <a:pt x="469208" y="1421478"/>
                  <a:pt x="451455" y="1473951"/>
                </a:cubicBezTo>
                <a:lnTo>
                  <a:pt x="419181" y="1569357"/>
                </a:lnTo>
                <a:lnTo>
                  <a:pt x="209564" y="1676857"/>
                </a:lnTo>
                <a:lnTo>
                  <a:pt x="-52" y="1784356"/>
                </a:lnTo>
                <a:lnTo>
                  <a:pt x="-52" y="2022666"/>
                </a:lnTo>
                <a:lnTo>
                  <a:pt x="-52" y="2260957"/>
                </a:lnTo>
                <a:lnTo>
                  <a:pt x="207267" y="2365289"/>
                </a:lnTo>
                <a:lnTo>
                  <a:pt x="414567" y="2469639"/>
                </a:lnTo>
                <a:lnTo>
                  <a:pt x="449528" y="2571418"/>
                </a:lnTo>
                <a:cubicBezTo>
                  <a:pt x="468753" y="2627394"/>
                  <a:pt x="503688" y="2711635"/>
                  <a:pt x="527157" y="2758634"/>
                </a:cubicBezTo>
                <a:lnTo>
                  <a:pt x="569825" y="2844089"/>
                </a:lnTo>
                <a:lnTo>
                  <a:pt x="502553" y="3055826"/>
                </a:lnTo>
                <a:cubicBezTo>
                  <a:pt x="465557" y="3172286"/>
                  <a:pt x="433777" y="3272286"/>
                  <a:pt x="431909" y="3278055"/>
                </a:cubicBezTo>
                <a:cubicBezTo>
                  <a:pt x="430041" y="3283824"/>
                  <a:pt x="503900" y="3364076"/>
                  <a:pt x="596041" y="3456382"/>
                </a:cubicBezTo>
                <a:lnTo>
                  <a:pt x="763563" y="3624218"/>
                </a:lnTo>
                <a:lnTo>
                  <a:pt x="981739" y="3553204"/>
                </a:lnTo>
                <a:lnTo>
                  <a:pt x="1199915" y="3482190"/>
                </a:lnTo>
                <a:lnTo>
                  <a:pt x="1309002" y="3533675"/>
                </a:lnTo>
                <a:cubicBezTo>
                  <a:pt x="1369001" y="3561993"/>
                  <a:pt x="1453503" y="3596768"/>
                  <a:pt x="1496775" y="3610951"/>
                </a:cubicBezTo>
                <a:lnTo>
                  <a:pt x="1575441" y="3636740"/>
                </a:lnTo>
                <a:lnTo>
                  <a:pt x="1679415" y="3845702"/>
                </a:lnTo>
                <a:lnTo>
                  <a:pt x="1783371" y="4054682"/>
                </a:lnTo>
                <a:lnTo>
                  <a:pt x="2020444" y="4054682"/>
                </a:lnTo>
                <a:lnTo>
                  <a:pt x="2257518" y="4054682"/>
                </a:lnTo>
                <a:lnTo>
                  <a:pt x="2361251" y="3846167"/>
                </a:lnTo>
                <a:lnTo>
                  <a:pt x="2464985" y="3637654"/>
                </a:lnTo>
                <a:lnTo>
                  <a:pt x="2566180" y="3602491"/>
                </a:lnTo>
                <a:cubicBezTo>
                  <a:pt x="2621836" y="3583155"/>
                  <a:pt x="2705313" y="3548187"/>
                  <a:pt x="2751674" y="3524769"/>
                </a:cubicBezTo>
                <a:lnTo>
                  <a:pt x="2835954" y="3482190"/>
                </a:lnTo>
                <a:lnTo>
                  <a:pt x="3057965" y="3557769"/>
                </a:lnTo>
                <a:lnTo>
                  <a:pt x="3279994" y="3633349"/>
                </a:lnTo>
                <a:lnTo>
                  <a:pt x="3447183" y="3463537"/>
                </a:lnTo>
                <a:cubicBezTo>
                  <a:pt x="3544761" y="3364432"/>
                  <a:pt x="3612553" y="3288279"/>
                  <a:pt x="3610018" y="3280645"/>
                </a:cubicBezTo>
                <a:cubicBezTo>
                  <a:pt x="3607630" y="3273452"/>
                  <a:pt x="3575375" y="3174464"/>
                  <a:pt x="3538336" y="3060671"/>
                </a:cubicBezTo>
                <a:lnTo>
                  <a:pt x="3470990" y="2853778"/>
                </a:lnTo>
                <a:lnTo>
                  <a:pt x="3513695" y="2768249"/>
                </a:lnTo>
                <a:cubicBezTo>
                  <a:pt x="3537185" y="2721208"/>
                  <a:pt x="3572136" y="2636935"/>
                  <a:pt x="3591361" y="2580958"/>
                </a:cubicBezTo>
                <a:lnTo>
                  <a:pt x="3626322" y="2479180"/>
                </a:lnTo>
                <a:lnTo>
                  <a:pt x="3833622" y="2374829"/>
                </a:lnTo>
                <a:lnTo>
                  <a:pt x="4040941" y="2270498"/>
                </a:lnTo>
                <a:lnTo>
                  <a:pt x="4040941" y="2032076"/>
                </a:lnTo>
                <a:lnTo>
                  <a:pt x="4040941" y="1793636"/>
                </a:lnTo>
                <a:lnTo>
                  <a:pt x="3833622" y="1689304"/>
                </a:lnTo>
                <a:lnTo>
                  <a:pt x="3626322" y="1584954"/>
                </a:lnTo>
                <a:lnTo>
                  <a:pt x="3591361" y="1483194"/>
                </a:lnTo>
                <a:cubicBezTo>
                  <a:pt x="3572136" y="1427217"/>
                  <a:pt x="3537350" y="1343259"/>
                  <a:pt x="3514066" y="1296630"/>
                </a:cubicBezTo>
                <a:lnTo>
                  <a:pt x="3471732" y="1211846"/>
                </a:lnTo>
                <a:lnTo>
                  <a:pt x="3546766" y="988909"/>
                </a:lnTo>
                <a:lnTo>
                  <a:pt x="3621783" y="765972"/>
                </a:lnTo>
                <a:lnTo>
                  <a:pt x="3449555" y="593683"/>
                </a:lnTo>
                <a:lnTo>
                  <a:pt x="3277326" y="421393"/>
                </a:lnTo>
                <a:lnTo>
                  <a:pt x="3059150" y="496674"/>
                </a:lnTo>
                <a:lnTo>
                  <a:pt x="2840975" y="571956"/>
                </a:lnTo>
                <a:lnTo>
                  <a:pt x="2750859" y="529228"/>
                </a:lnTo>
                <a:cubicBezTo>
                  <a:pt x="2701295" y="505727"/>
                  <a:pt x="2618057" y="471895"/>
                  <a:pt x="2565884" y="454040"/>
                </a:cubicBezTo>
                <a:lnTo>
                  <a:pt x="2471025" y="421561"/>
                </a:lnTo>
                <a:lnTo>
                  <a:pt x="2364142" y="210736"/>
                </a:lnTo>
                <a:lnTo>
                  <a:pt x="2257240" y="-70"/>
                </a:lnTo>
                <a:lnTo>
                  <a:pt x="2020315" y="-70"/>
                </a:lnTo>
                <a:close/>
                <a:moveTo>
                  <a:pt x="2020444" y="1321991"/>
                </a:moveTo>
                <a:cubicBezTo>
                  <a:pt x="2154608" y="1321991"/>
                  <a:pt x="2221015" y="1336224"/>
                  <a:pt x="2329014" y="1388124"/>
                </a:cubicBezTo>
                <a:cubicBezTo>
                  <a:pt x="2512242" y="1476175"/>
                  <a:pt x="2654356" y="1648990"/>
                  <a:pt x="2709506" y="1850805"/>
                </a:cubicBezTo>
                <a:cubicBezTo>
                  <a:pt x="2732927" y="1936513"/>
                  <a:pt x="2732927" y="2127640"/>
                  <a:pt x="2709506" y="2213347"/>
                </a:cubicBezTo>
                <a:cubicBezTo>
                  <a:pt x="2642083" y="2460071"/>
                  <a:pt x="2447166" y="2657383"/>
                  <a:pt x="2205420" y="2723620"/>
                </a:cubicBezTo>
                <a:cubicBezTo>
                  <a:pt x="2122572" y="2746320"/>
                  <a:pt x="1955248" y="2750756"/>
                  <a:pt x="1873413" y="2732434"/>
                </a:cubicBezTo>
                <a:cubicBezTo>
                  <a:pt x="1737461" y="2701995"/>
                  <a:pt x="1613872" y="2634312"/>
                  <a:pt x="1517766" y="2537653"/>
                </a:cubicBezTo>
                <a:cubicBezTo>
                  <a:pt x="1218474" y="2236635"/>
                  <a:pt x="1248390" y="1728257"/>
                  <a:pt x="1580573" y="1470336"/>
                </a:cubicBezTo>
                <a:cubicBezTo>
                  <a:pt x="1716937" y="1364458"/>
                  <a:pt x="1842874" y="1321991"/>
                  <a:pt x="2020444" y="1321991"/>
                </a:cubicBezTo>
                <a:close/>
              </a:path>
            </a:pathLst>
          </a:custGeom>
          <a:ln w="947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 useBgFill="1">
        <p:nvSpPr>
          <p:cNvPr id="24" name="Graphic 22"/>
          <p:cNvSpPr/>
          <p:nvPr/>
        </p:nvSpPr>
        <p:spPr>
          <a:xfrm>
            <a:off x="202281" y="616947"/>
            <a:ext cx="3095840" cy="3106380"/>
          </a:xfrm>
          <a:custGeom>
            <a:avLst/>
            <a:gdLst>
              <a:gd name="connsiteX0" fmla="*/ 1783371 w 4040992"/>
              <a:gd name="connsiteY0" fmla="*/ -70 h 4054751"/>
              <a:gd name="connsiteX1" fmla="*/ 1679638 w 4040992"/>
              <a:gd name="connsiteY1" fmla="*/ 208425 h 4054751"/>
              <a:gd name="connsiteX2" fmla="*/ 1575904 w 4040992"/>
              <a:gd name="connsiteY2" fmla="*/ 416940 h 4054751"/>
              <a:gd name="connsiteX3" fmla="*/ 1474709 w 4040992"/>
              <a:gd name="connsiteY3" fmla="*/ 452102 h 4054751"/>
              <a:gd name="connsiteX4" fmla="*/ 1289215 w 4040992"/>
              <a:gd name="connsiteY4" fmla="*/ 529824 h 4054751"/>
              <a:gd name="connsiteX5" fmla="*/ 1204935 w 4040992"/>
              <a:gd name="connsiteY5" fmla="*/ 572403 h 4054751"/>
              <a:gd name="connsiteX6" fmla="*/ 983258 w 4040992"/>
              <a:gd name="connsiteY6" fmla="*/ 496954 h 4054751"/>
              <a:gd name="connsiteX7" fmla="*/ 761599 w 4040992"/>
              <a:gd name="connsiteY7" fmla="*/ 421486 h 4054751"/>
              <a:gd name="connsiteX8" fmla="*/ 594762 w 4040992"/>
              <a:gd name="connsiteY8" fmla="*/ 589937 h 4054751"/>
              <a:gd name="connsiteX9" fmla="*/ 427944 w 4040992"/>
              <a:gd name="connsiteY9" fmla="*/ 758407 h 4054751"/>
              <a:gd name="connsiteX10" fmla="*/ 498588 w 4040992"/>
              <a:gd name="connsiteY10" fmla="*/ 977841 h 4054751"/>
              <a:gd name="connsiteX11" fmla="*/ 569250 w 4040992"/>
              <a:gd name="connsiteY11" fmla="*/ 1197274 h 4054751"/>
              <a:gd name="connsiteX12" fmla="*/ 526490 w 4040992"/>
              <a:gd name="connsiteY12" fmla="*/ 1287910 h 4054751"/>
              <a:gd name="connsiteX13" fmla="*/ 451455 w 4040992"/>
              <a:gd name="connsiteY13" fmla="*/ 1473951 h 4054751"/>
              <a:gd name="connsiteX14" fmla="*/ 419181 w 4040992"/>
              <a:gd name="connsiteY14" fmla="*/ 1569357 h 4054751"/>
              <a:gd name="connsiteX15" fmla="*/ 209564 w 4040992"/>
              <a:gd name="connsiteY15" fmla="*/ 1676857 h 4054751"/>
              <a:gd name="connsiteX16" fmla="*/ -52 w 4040992"/>
              <a:gd name="connsiteY16" fmla="*/ 1784356 h 4054751"/>
              <a:gd name="connsiteX17" fmla="*/ -52 w 4040992"/>
              <a:gd name="connsiteY17" fmla="*/ 2022666 h 4054751"/>
              <a:gd name="connsiteX18" fmla="*/ -52 w 4040992"/>
              <a:gd name="connsiteY18" fmla="*/ 2260957 h 4054751"/>
              <a:gd name="connsiteX19" fmla="*/ 207267 w 4040992"/>
              <a:gd name="connsiteY19" fmla="*/ 2365289 h 4054751"/>
              <a:gd name="connsiteX20" fmla="*/ 414567 w 4040992"/>
              <a:gd name="connsiteY20" fmla="*/ 2469639 h 4054751"/>
              <a:gd name="connsiteX21" fmla="*/ 449528 w 4040992"/>
              <a:gd name="connsiteY21" fmla="*/ 2571418 h 4054751"/>
              <a:gd name="connsiteX22" fmla="*/ 527157 w 4040992"/>
              <a:gd name="connsiteY22" fmla="*/ 2758634 h 4054751"/>
              <a:gd name="connsiteX23" fmla="*/ 569825 w 4040992"/>
              <a:gd name="connsiteY23" fmla="*/ 2844089 h 4054751"/>
              <a:gd name="connsiteX24" fmla="*/ 502553 w 4040992"/>
              <a:gd name="connsiteY24" fmla="*/ 3055826 h 4054751"/>
              <a:gd name="connsiteX25" fmla="*/ 431909 w 4040992"/>
              <a:gd name="connsiteY25" fmla="*/ 3278055 h 4054751"/>
              <a:gd name="connsiteX26" fmla="*/ 596041 w 4040992"/>
              <a:gd name="connsiteY26" fmla="*/ 3456382 h 4054751"/>
              <a:gd name="connsiteX27" fmla="*/ 763563 w 4040992"/>
              <a:gd name="connsiteY27" fmla="*/ 3624218 h 4054751"/>
              <a:gd name="connsiteX28" fmla="*/ 981739 w 4040992"/>
              <a:gd name="connsiteY28" fmla="*/ 3553204 h 4054751"/>
              <a:gd name="connsiteX29" fmla="*/ 1199915 w 4040992"/>
              <a:gd name="connsiteY29" fmla="*/ 3482190 h 4054751"/>
              <a:gd name="connsiteX30" fmla="*/ 1309002 w 4040992"/>
              <a:gd name="connsiteY30" fmla="*/ 3533675 h 4054751"/>
              <a:gd name="connsiteX31" fmla="*/ 1496775 w 4040992"/>
              <a:gd name="connsiteY31" fmla="*/ 3610951 h 4054751"/>
              <a:gd name="connsiteX32" fmla="*/ 1575441 w 4040992"/>
              <a:gd name="connsiteY32" fmla="*/ 3636740 h 4054751"/>
              <a:gd name="connsiteX33" fmla="*/ 1679415 w 4040992"/>
              <a:gd name="connsiteY33" fmla="*/ 3845702 h 4054751"/>
              <a:gd name="connsiteX34" fmla="*/ 1783371 w 4040992"/>
              <a:gd name="connsiteY34" fmla="*/ 4054682 h 4054751"/>
              <a:gd name="connsiteX35" fmla="*/ 2020444 w 4040992"/>
              <a:gd name="connsiteY35" fmla="*/ 4054682 h 4054751"/>
              <a:gd name="connsiteX36" fmla="*/ 2257518 w 4040992"/>
              <a:gd name="connsiteY36" fmla="*/ 4054682 h 4054751"/>
              <a:gd name="connsiteX37" fmla="*/ 2361251 w 4040992"/>
              <a:gd name="connsiteY37" fmla="*/ 3846167 h 4054751"/>
              <a:gd name="connsiteX38" fmla="*/ 2464985 w 4040992"/>
              <a:gd name="connsiteY38" fmla="*/ 3637654 h 4054751"/>
              <a:gd name="connsiteX39" fmla="*/ 2566180 w 4040992"/>
              <a:gd name="connsiteY39" fmla="*/ 3602491 h 4054751"/>
              <a:gd name="connsiteX40" fmla="*/ 2751674 w 4040992"/>
              <a:gd name="connsiteY40" fmla="*/ 3524769 h 4054751"/>
              <a:gd name="connsiteX41" fmla="*/ 2835954 w 4040992"/>
              <a:gd name="connsiteY41" fmla="*/ 3482190 h 4054751"/>
              <a:gd name="connsiteX42" fmla="*/ 3057965 w 4040992"/>
              <a:gd name="connsiteY42" fmla="*/ 3557769 h 4054751"/>
              <a:gd name="connsiteX43" fmla="*/ 3279994 w 4040992"/>
              <a:gd name="connsiteY43" fmla="*/ 3633349 h 4054751"/>
              <a:gd name="connsiteX44" fmla="*/ 3447183 w 4040992"/>
              <a:gd name="connsiteY44" fmla="*/ 3463537 h 4054751"/>
              <a:gd name="connsiteX45" fmla="*/ 3610018 w 4040992"/>
              <a:gd name="connsiteY45" fmla="*/ 3280645 h 4054751"/>
              <a:gd name="connsiteX46" fmla="*/ 3538336 w 4040992"/>
              <a:gd name="connsiteY46" fmla="*/ 3060671 h 4054751"/>
              <a:gd name="connsiteX47" fmla="*/ 3470990 w 4040992"/>
              <a:gd name="connsiteY47" fmla="*/ 2853778 h 4054751"/>
              <a:gd name="connsiteX48" fmla="*/ 3513695 w 4040992"/>
              <a:gd name="connsiteY48" fmla="*/ 2768249 h 4054751"/>
              <a:gd name="connsiteX49" fmla="*/ 3591361 w 4040992"/>
              <a:gd name="connsiteY49" fmla="*/ 2580958 h 4054751"/>
              <a:gd name="connsiteX50" fmla="*/ 3626322 w 4040992"/>
              <a:gd name="connsiteY50" fmla="*/ 2479180 h 4054751"/>
              <a:gd name="connsiteX51" fmla="*/ 3833622 w 4040992"/>
              <a:gd name="connsiteY51" fmla="*/ 2374829 h 4054751"/>
              <a:gd name="connsiteX52" fmla="*/ 4040941 w 4040992"/>
              <a:gd name="connsiteY52" fmla="*/ 2270498 h 4054751"/>
              <a:gd name="connsiteX53" fmla="*/ 4040941 w 4040992"/>
              <a:gd name="connsiteY53" fmla="*/ 2032076 h 4054751"/>
              <a:gd name="connsiteX54" fmla="*/ 4040941 w 4040992"/>
              <a:gd name="connsiteY54" fmla="*/ 1793636 h 4054751"/>
              <a:gd name="connsiteX55" fmla="*/ 3833622 w 4040992"/>
              <a:gd name="connsiteY55" fmla="*/ 1689304 h 4054751"/>
              <a:gd name="connsiteX56" fmla="*/ 3626322 w 4040992"/>
              <a:gd name="connsiteY56" fmla="*/ 1584954 h 4054751"/>
              <a:gd name="connsiteX57" fmla="*/ 3591361 w 4040992"/>
              <a:gd name="connsiteY57" fmla="*/ 1483194 h 4054751"/>
              <a:gd name="connsiteX58" fmla="*/ 3514066 w 4040992"/>
              <a:gd name="connsiteY58" fmla="*/ 1296630 h 4054751"/>
              <a:gd name="connsiteX59" fmla="*/ 3471732 w 4040992"/>
              <a:gd name="connsiteY59" fmla="*/ 1211846 h 4054751"/>
              <a:gd name="connsiteX60" fmla="*/ 3546766 w 4040992"/>
              <a:gd name="connsiteY60" fmla="*/ 988909 h 4054751"/>
              <a:gd name="connsiteX61" fmla="*/ 3621783 w 4040992"/>
              <a:gd name="connsiteY61" fmla="*/ 765972 h 4054751"/>
              <a:gd name="connsiteX62" fmla="*/ 3449555 w 4040992"/>
              <a:gd name="connsiteY62" fmla="*/ 593683 h 4054751"/>
              <a:gd name="connsiteX63" fmla="*/ 3277326 w 4040992"/>
              <a:gd name="connsiteY63" fmla="*/ 421393 h 4054751"/>
              <a:gd name="connsiteX64" fmla="*/ 3059150 w 4040992"/>
              <a:gd name="connsiteY64" fmla="*/ 496674 h 4054751"/>
              <a:gd name="connsiteX65" fmla="*/ 2840975 w 4040992"/>
              <a:gd name="connsiteY65" fmla="*/ 571956 h 4054751"/>
              <a:gd name="connsiteX66" fmla="*/ 2750859 w 4040992"/>
              <a:gd name="connsiteY66" fmla="*/ 529228 h 4054751"/>
              <a:gd name="connsiteX67" fmla="*/ 2565884 w 4040992"/>
              <a:gd name="connsiteY67" fmla="*/ 454040 h 4054751"/>
              <a:gd name="connsiteX68" fmla="*/ 2471025 w 4040992"/>
              <a:gd name="connsiteY68" fmla="*/ 421561 h 4054751"/>
              <a:gd name="connsiteX69" fmla="*/ 2364142 w 4040992"/>
              <a:gd name="connsiteY69" fmla="*/ 210736 h 4054751"/>
              <a:gd name="connsiteX70" fmla="*/ 2257240 w 4040992"/>
              <a:gd name="connsiteY70" fmla="*/ -70 h 4054751"/>
              <a:gd name="connsiteX71" fmla="*/ 2020315 w 4040992"/>
              <a:gd name="connsiteY71" fmla="*/ -70 h 4054751"/>
              <a:gd name="connsiteX72" fmla="*/ 2020444 w 4040992"/>
              <a:gd name="connsiteY72" fmla="*/ 1321991 h 4054751"/>
              <a:gd name="connsiteX73" fmla="*/ 2329014 w 4040992"/>
              <a:gd name="connsiteY73" fmla="*/ 1388124 h 4054751"/>
              <a:gd name="connsiteX74" fmla="*/ 2709506 w 4040992"/>
              <a:gd name="connsiteY74" fmla="*/ 1850805 h 4054751"/>
              <a:gd name="connsiteX75" fmla="*/ 2709506 w 4040992"/>
              <a:gd name="connsiteY75" fmla="*/ 2213347 h 4054751"/>
              <a:gd name="connsiteX76" fmla="*/ 2205420 w 4040992"/>
              <a:gd name="connsiteY76" fmla="*/ 2723620 h 4054751"/>
              <a:gd name="connsiteX77" fmla="*/ 1873413 w 4040992"/>
              <a:gd name="connsiteY77" fmla="*/ 2732434 h 4054751"/>
              <a:gd name="connsiteX78" fmla="*/ 1517766 w 4040992"/>
              <a:gd name="connsiteY78" fmla="*/ 2537653 h 4054751"/>
              <a:gd name="connsiteX79" fmla="*/ 1580573 w 4040992"/>
              <a:gd name="connsiteY79" fmla="*/ 1470336 h 4054751"/>
              <a:gd name="connsiteX80" fmla="*/ 2020444 w 4040992"/>
              <a:gd name="connsiteY80" fmla="*/ 1321991 h 4054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</a:cxnLst>
            <a:rect l="l" t="t" r="r" b="b"/>
            <a:pathLst>
              <a:path w="4040992" h="4054751">
                <a:moveTo>
                  <a:pt x="1783371" y="-70"/>
                </a:moveTo>
                <a:lnTo>
                  <a:pt x="1679638" y="208425"/>
                </a:lnTo>
                <a:lnTo>
                  <a:pt x="1575904" y="416940"/>
                </a:lnTo>
                <a:lnTo>
                  <a:pt x="1474709" y="452102"/>
                </a:lnTo>
                <a:cubicBezTo>
                  <a:pt x="1419053" y="471438"/>
                  <a:pt x="1335577" y="506406"/>
                  <a:pt x="1289215" y="529824"/>
                </a:cubicBezTo>
                <a:lnTo>
                  <a:pt x="1204935" y="572403"/>
                </a:lnTo>
                <a:lnTo>
                  <a:pt x="983258" y="496954"/>
                </a:lnTo>
                <a:lnTo>
                  <a:pt x="761599" y="421486"/>
                </a:lnTo>
                <a:lnTo>
                  <a:pt x="594762" y="589937"/>
                </a:lnTo>
                <a:lnTo>
                  <a:pt x="427944" y="758407"/>
                </a:lnTo>
                <a:lnTo>
                  <a:pt x="498588" y="977841"/>
                </a:lnTo>
                <a:lnTo>
                  <a:pt x="569250" y="1197274"/>
                </a:lnTo>
                <a:lnTo>
                  <a:pt x="526490" y="1287910"/>
                </a:lnTo>
                <a:cubicBezTo>
                  <a:pt x="502973" y="1337760"/>
                  <a:pt x="469208" y="1421478"/>
                  <a:pt x="451455" y="1473951"/>
                </a:cubicBezTo>
                <a:lnTo>
                  <a:pt x="419181" y="1569357"/>
                </a:lnTo>
                <a:lnTo>
                  <a:pt x="209564" y="1676857"/>
                </a:lnTo>
                <a:lnTo>
                  <a:pt x="-52" y="1784356"/>
                </a:lnTo>
                <a:lnTo>
                  <a:pt x="-52" y="2022666"/>
                </a:lnTo>
                <a:lnTo>
                  <a:pt x="-52" y="2260957"/>
                </a:lnTo>
                <a:lnTo>
                  <a:pt x="207267" y="2365289"/>
                </a:lnTo>
                <a:lnTo>
                  <a:pt x="414567" y="2469639"/>
                </a:lnTo>
                <a:lnTo>
                  <a:pt x="449528" y="2571418"/>
                </a:lnTo>
                <a:cubicBezTo>
                  <a:pt x="468753" y="2627394"/>
                  <a:pt x="503688" y="2711635"/>
                  <a:pt x="527157" y="2758634"/>
                </a:cubicBezTo>
                <a:lnTo>
                  <a:pt x="569825" y="2844089"/>
                </a:lnTo>
                <a:lnTo>
                  <a:pt x="502553" y="3055826"/>
                </a:lnTo>
                <a:cubicBezTo>
                  <a:pt x="465557" y="3172286"/>
                  <a:pt x="433777" y="3272286"/>
                  <a:pt x="431909" y="3278055"/>
                </a:cubicBezTo>
                <a:cubicBezTo>
                  <a:pt x="430041" y="3283824"/>
                  <a:pt x="503900" y="3364076"/>
                  <a:pt x="596041" y="3456382"/>
                </a:cubicBezTo>
                <a:lnTo>
                  <a:pt x="763563" y="3624218"/>
                </a:lnTo>
                <a:lnTo>
                  <a:pt x="981739" y="3553204"/>
                </a:lnTo>
                <a:lnTo>
                  <a:pt x="1199915" y="3482190"/>
                </a:lnTo>
                <a:lnTo>
                  <a:pt x="1309002" y="3533675"/>
                </a:lnTo>
                <a:cubicBezTo>
                  <a:pt x="1369001" y="3561993"/>
                  <a:pt x="1453503" y="3596768"/>
                  <a:pt x="1496775" y="3610951"/>
                </a:cubicBezTo>
                <a:lnTo>
                  <a:pt x="1575441" y="3636740"/>
                </a:lnTo>
                <a:lnTo>
                  <a:pt x="1679415" y="3845702"/>
                </a:lnTo>
                <a:lnTo>
                  <a:pt x="1783371" y="4054682"/>
                </a:lnTo>
                <a:lnTo>
                  <a:pt x="2020444" y="4054682"/>
                </a:lnTo>
                <a:lnTo>
                  <a:pt x="2257518" y="4054682"/>
                </a:lnTo>
                <a:lnTo>
                  <a:pt x="2361251" y="3846167"/>
                </a:lnTo>
                <a:lnTo>
                  <a:pt x="2464985" y="3637654"/>
                </a:lnTo>
                <a:lnTo>
                  <a:pt x="2566180" y="3602491"/>
                </a:lnTo>
                <a:cubicBezTo>
                  <a:pt x="2621836" y="3583155"/>
                  <a:pt x="2705313" y="3548187"/>
                  <a:pt x="2751674" y="3524769"/>
                </a:cubicBezTo>
                <a:lnTo>
                  <a:pt x="2835954" y="3482190"/>
                </a:lnTo>
                <a:lnTo>
                  <a:pt x="3057965" y="3557769"/>
                </a:lnTo>
                <a:lnTo>
                  <a:pt x="3279994" y="3633349"/>
                </a:lnTo>
                <a:lnTo>
                  <a:pt x="3447183" y="3463537"/>
                </a:lnTo>
                <a:cubicBezTo>
                  <a:pt x="3544761" y="3364432"/>
                  <a:pt x="3612553" y="3288279"/>
                  <a:pt x="3610018" y="3280645"/>
                </a:cubicBezTo>
                <a:cubicBezTo>
                  <a:pt x="3607630" y="3273452"/>
                  <a:pt x="3575375" y="3174464"/>
                  <a:pt x="3538336" y="3060671"/>
                </a:cubicBezTo>
                <a:lnTo>
                  <a:pt x="3470990" y="2853778"/>
                </a:lnTo>
                <a:lnTo>
                  <a:pt x="3513695" y="2768249"/>
                </a:lnTo>
                <a:cubicBezTo>
                  <a:pt x="3537185" y="2721208"/>
                  <a:pt x="3572136" y="2636935"/>
                  <a:pt x="3591361" y="2580958"/>
                </a:cubicBezTo>
                <a:lnTo>
                  <a:pt x="3626322" y="2479180"/>
                </a:lnTo>
                <a:lnTo>
                  <a:pt x="3833622" y="2374829"/>
                </a:lnTo>
                <a:lnTo>
                  <a:pt x="4040941" y="2270498"/>
                </a:lnTo>
                <a:lnTo>
                  <a:pt x="4040941" y="2032076"/>
                </a:lnTo>
                <a:lnTo>
                  <a:pt x="4040941" y="1793636"/>
                </a:lnTo>
                <a:lnTo>
                  <a:pt x="3833622" y="1689304"/>
                </a:lnTo>
                <a:lnTo>
                  <a:pt x="3626322" y="1584954"/>
                </a:lnTo>
                <a:lnTo>
                  <a:pt x="3591361" y="1483194"/>
                </a:lnTo>
                <a:cubicBezTo>
                  <a:pt x="3572136" y="1427217"/>
                  <a:pt x="3537350" y="1343259"/>
                  <a:pt x="3514066" y="1296630"/>
                </a:cubicBezTo>
                <a:lnTo>
                  <a:pt x="3471732" y="1211846"/>
                </a:lnTo>
                <a:lnTo>
                  <a:pt x="3546766" y="988909"/>
                </a:lnTo>
                <a:lnTo>
                  <a:pt x="3621783" y="765972"/>
                </a:lnTo>
                <a:lnTo>
                  <a:pt x="3449555" y="593683"/>
                </a:lnTo>
                <a:lnTo>
                  <a:pt x="3277326" y="421393"/>
                </a:lnTo>
                <a:lnTo>
                  <a:pt x="3059150" y="496674"/>
                </a:lnTo>
                <a:lnTo>
                  <a:pt x="2840975" y="571956"/>
                </a:lnTo>
                <a:lnTo>
                  <a:pt x="2750859" y="529228"/>
                </a:lnTo>
                <a:cubicBezTo>
                  <a:pt x="2701295" y="505727"/>
                  <a:pt x="2618057" y="471895"/>
                  <a:pt x="2565884" y="454040"/>
                </a:cubicBezTo>
                <a:lnTo>
                  <a:pt x="2471025" y="421561"/>
                </a:lnTo>
                <a:lnTo>
                  <a:pt x="2364142" y="210736"/>
                </a:lnTo>
                <a:lnTo>
                  <a:pt x="2257240" y="-70"/>
                </a:lnTo>
                <a:lnTo>
                  <a:pt x="2020315" y="-70"/>
                </a:lnTo>
                <a:close/>
                <a:moveTo>
                  <a:pt x="2020444" y="1321991"/>
                </a:moveTo>
                <a:cubicBezTo>
                  <a:pt x="2154608" y="1321991"/>
                  <a:pt x="2221015" y="1336224"/>
                  <a:pt x="2329014" y="1388124"/>
                </a:cubicBezTo>
                <a:cubicBezTo>
                  <a:pt x="2512242" y="1476175"/>
                  <a:pt x="2654356" y="1648990"/>
                  <a:pt x="2709506" y="1850805"/>
                </a:cubicBezTo>
                <a:cubicBezTo>
                  <a:pt x="2732927" y="1936513"/>
                  <a:pt x="2732927" y="2127640"/>
                  <a:pt x="2709506" y="2213347"/>
                </a:cubicBezTo>
                <a:cubicBezTo>
                  <a:pt x="2642083" y="2460071"/>
                  <a:pt x="2447166" y="2657383"/>
                  <a:pt x="2205420" y="2723620"/>
                </a:cubicBezTo>
                <a:cubicBezTo>
                  <a:pt x="2122572" y="2746320"/>
                  <a:pt x="1955248" y="2750756"/>
                  <a:pt x="1873413" y="2732434"/>
                </a:cubicBezTo>
                <a:cubicBezTo>
                  <a:pt x="1737461" y="2701995"/>
                  <a:pt x="1613872" y="2634312"/>
                  <a:pt x="1517766" y="2537653"/>
                </a:cubicBezTo>
                <a:cubicBezTo>
                  <a:pt x="1218474" y="2236635"/>
                  <a:pt x="1248390" y="1728257"/>
                  <a:pt x="1580573" y="1470336"/>
                </a:cubicBezTo>
                <a:cubicBezTo>
                  <a:pt x="1716937" y="1364458"/>
                  <a:pt x="1842874" y="1321991"/>
                  <a:pt x="2020444" y="1321991"/>
                </a:cubicBezTo>
                <a:close/>
              </a:path>
            </a:pathLst>
          </a:custGeom>
          <a:ln w="947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Oval 1"/>
          <p:cNvSpPr/>
          <p:nvPr/>
        </p:nvSpPr>
        <p:spPr>
          <a:xfrm>
            <a:off x="-1364972" y="-4031970"/>
            <a:ext cx="14921946" cy="14921942"/>
          </a:xfrm>
          <a:prstGeom prst="ellipse">
            <a:avLst/>
          </a:prstGeom>
          <a:noFill/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8000" b="1" i="0" u="none" strike="noStrike" kern="1200" cap="none" spc="-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" panose="020B0503030101060003" pitchFamily="34" charset="77"/>
              <a:ea typeface="+mn-ea"/>
              <a:cs typeface="+mn-c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081454" y="3481925"/>
            <a:ext cx="6029092" cy="2584450"/>
          </a:xfrm>
          <a:prstGeom prst="rect">
            <a:avLst/>
          </a:prstGeom>
          <a:solidFill>
            <a:schemeClr val="tx1">
              <a:alpha val="91000"/>
            </a:schemeClr>
          </a:solidFill>
        </p:spPr>
        <p:txBody>
          <a:bodyPr wrap="square">
            <a:spAutoFit/>
          </a:bodyPr>
          <a:lstStyle/>
          <a:p>
            <a:pPr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CA" altLang="en-US">
                <a:solidFill>
                  <a:schemeClr val="bg1"/>
                </a:solidFill>
              </a:rPr>
              <a:t>Using above model encryption and decryption we propose a business model to store encrypted messages in the server and retrieve the data with minimal content.</a:t>
            </a:r>
            <a:endParaRPr lang="en-CA" altLang="en-US">
              <a:solidFill>
                <a:schemeClr val="bg1"/>
              </a:solidFill>
            </a:endParaRPr>
          </a:p>
          <a:p>
            <a:pPr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lang="en-CA" altLang="en-US">
              <a:solidFill>
                <a:schemeClr val="bg1"/>
              </a:solidFill>
            </a:endParaRPr>
          </a:p>
          <a:p>
            <a:pPr marL="285750" marR="0" lvl="0" indent="-28575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CA" altLang="en-US">
                <a:solidFill>
                  <a:schemeClr val="bg1"/>
                </a:solidFill>
              </a:rPr>
              <a:t>User fills the sensitive date</a:t>
            </a:r>
            <a:endParaRPr lang="en-CA" altLang="en-US">
              <a:solidFill>
                <a:schemeClr val="bg1"/>
              </a:solidFill>
            </a:endParaRPr>
          </a:p>
          <a:p>
            <a:pPr marL="285750" marR="0" lvl="0" indent="-28575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CA" altLang="en-US">
                <a:solidFill>
                  <a:schemeClr val="bg1"/>
                </a:solidFill>
              </a:rPr>
              <a:t>The data is encrypted and stored in the server (cipher text)</a:t>
            </a:r>
            <a:endParaRPr lang="en-CA" altLang="en-US">
              <a:solidFill>
                <a:schemeClr val="bg1"/>
              </a:solidFill>
            </a:endParaRPr>
          </a:p>
          <a:p>
            <a:pPr marL="285750" marR="0" lvl="0" indent="-28575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CA" altLang="en-US">
                <a:solidFill>
                  <a:schemeClr val="bg1"/>
                </a:solidFill>
              </a:rPr>
              <a:t>Permission for data retrial : OTP/ verification using hash code</a:t>
            </a:r>
            <a:endParaRPr lang="en-CA" altLang="en-US">
              <a:solidFill>
                <a:schemeClr val="bg1"/>
              </a:solidFill>
            </a:endParaRPr>
          </a:p>
          <a:p>
            <a:pPr marL="285750" marR="0" lvl="0" indent="-28575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lang="en-CA" altLang="en-US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874520" y="2284095"/>
            <a:ext cx="4802505" cy="1106805"/>
          </a:xfrm>
          <a:prstGeom prst="rect">
            <a:avLst/>
          </a:prstGeom>
          <a:solidFill>
            <a:schemeClr val="tx1">
              <a:alpha val="91000"/>
            </a:schemeClr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CA" altLang="en-US" sz="6600" b="1" i="0" u="none" strike="noStrike" kern="1200" cap="none" spc="-15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uLnTx/>
                <a:uFillTx/>
                <a:latin typeface="Raleway Black" panose="020B0503030101060003" pitchFamily="34" charset="77"/>
                <a:ea typeface="+mn-ea"/>
                <a:cs typeface="+mn-cs"/>
              </a:rPr>
              <a:t>PROPOSED</a:t>
            </a:r>
            <a:endParaRPr kumimoji="0" lang="en-CA" altLang="en-US" sz="6600" b="1" i="0" u="none" strike="noStrike" kern="1200" cap="none" spc="-150" normalizeH="0" baseline="0" noProof="0">
              <a:ln>
                <a:noFill/>
              </a:ln>
              <a:solidFill>
                <a:prstClr val="white"/>
              </a:solidFill>
              <a:effectLst>
                <a:outerShdw blurRad="419100" sx="102000" sy="102000" algn="ctr" rotWithShape="0">
                  <a:prstClr val="black">
                    <a:alpha val="29000"/>
                  </a:prstClr>
                </a:outerShdw>
              </a:effectLst>
              <a:uLnTx/>
              <a:uFillTx/>
              <a:latin typeface="Raleway Black" panose="020B0503030101060003" pitchFamily="34" charset="77"/>
              <a:ea typeface="+mn-ea"/>
              <a:cs typeface="+mn-c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190129" y="2283885"/>
            <a:ext cx="2940685" cy="1106805"/>
          </a:xfrm>
          <a:prstGeom prst="rect">
            <a:avLst/>
          </a:prstGeom>
          <a:solidFill>
            <a:schemeClr val="tx1">
              <a:alpha val="89000"/>
            </a:schemeClr>
          </a:solidFill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6600" b="1" i="0" u="none" strike="noStrike" kern="1200" cap="none" spc="-15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uLnTx/>
                <a:uFillTx/>
                <a:latin typeface="Raleway Black" panose="020B0503030101060003" pitchFamily="34" charset="77"/>
                <a:ea typeface="+mn-ea"/>
                <a:cs typeface="+mn-cs"/>
              </a:rPr>
              <a:t>MODEL</a:t>
            </a:r>
            <a:endParaRPr kumimoji="0" lang="en-US" sz="6600" b="1" i="0" u="none" strike="noStrike" kern="1200" cap="none" spc="-150" normalizeH="0" baseline="0" noProof="0">
              <a:ln>
                <a:noFill/>
              </a:ln>
              <a:solidFill>
                <a:prstClr val="white"/>
              </a:solidFill>
              <a:effectLst>
                <a:outerShdw blurRad="419100" sx="102000" sy="102000" algn="ctr" rotWithShape="0">
                  <a:prstClr val="black">
                    <a:alpha val="29000"/>
                  </a:prstClr>
                </a:outerShdw>
              </a:effectLst>
              <a:uLnTx/>
              <a:uFillTx/>
              <a:latin typeface="Raleway Black" panose="020B0503030101060003" pitchFamily="34" charset="77"/>
              <a:ea typeface="+mn-ea"/>
              <a:cs typeface="+mn-cs"/>
            </a:endParaRPr>
          </a:p>
        </p:txBody>
      </p:sp>
      <p:pic>
        <p:nvPicPr>
          <p:cNvPr id="13" name="Graphic 12" descr="Gears with solid fill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33277" y="518181"/>
            <a:ext cx="1765962" cy="1765962"/>
          </a:xfrm>
          <a:prstGeom prst="rect">
            <a:avLst/>
          </a:prstGeom>
          <a:effectLst>
            <a:outerShdw blurRad="177800" sx="102000" sy="102000" algn="ct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7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8" dur="7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manog\OneDrive\Desktop\business-meeting-silhouette-sunset-37284204.jpgbusiness-meeting-silhouette-sunset-37284204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 bwMode="auto">
          <a:xfrm>
            <a:off x="0" y="0"/>
            <a:ext cx="122523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26" name="Graphic 22"/>
          <p:cNvSpPr/>
          <p:nvPr/>
        </p:nvSpPr>
        <p:spPr>
          <a:xfrm rot="20322550">
            <a:off x="2891879" y="-462708"/>
            <a:ext cx="3095840" cy="3106380"/>
          </a:xfrm>
          <a:custGeom>
            <a:avLst/>
            <a:gdLst>
              <a:gd name="connsiteX0" fmla="*/ 1783371 w 4040992"/>
              <a:gd name="connsiteY0" fmla="*/ -70 h 4054751"/>
              <a:gd name="connsiteX1" fmla="*/ 1679638 w 4040992"/>
              <a:gd name="connsiteY1" fmla="*/ 208425 h 4054751"/>
              <a:gd name="connsiteX2" fmla="*/ 1575904 w 4040992"/>
              <a:gd name="connsiteY2" fmla="*/ 416940 h 4054751"/>
              <a:gd name="connsiteX3" fmla="*/ 1474709 w 4040992"/>
              <a:gd name="connsiteY3" fmla="*/ 452102 h 4054751"/>
              <a:gd name="connsiteX4" fmla="*/ 1289215 w 4040992"/>
              <a:gd name="connsiteY4" fmla="*/ 529824 h 4054751"/>
              <a:gd name="connsiteX5" fmla="*/ 1204935 w 4040992"/>
              <a:gd name="connsiteY5" fmla="*/ 572403 h 4054751"/>
              <a:gd name="connsiteX6" fmla="*/ 983258 w 4040992"/>
              <a:gd name="connsiteY6" fmla="*/ 496954 h 4054751"/>
              <a:gd name="connsiteX7" fmla="*/ 761599 w 4040992"/>
              <a:gd name="connsiteY7" fmla="*/ 421486 h 4054751"/>
              <a:gd name="connsiteX8" fmla="*/ 594762 w 4040992"/>
              <a:gd name="connsiteY8" fmla="*/ 589937 h 4054751"/>
              <a:gd name="connsiteX9" fmla="*/ 427944 w 4040992"/>
              <a:gd name="connsiteY9" fmla="*/ 758407 h 4054751"/>
              <a:gd name="connsiteX10" fmla="*/ 498588 w 4040992"/>
              <a:gd name="connsiteY10" fmla="*/ 977841 h 4054751"/>
              <a:gd name="connsiteX11" fmla="*/ 569250 w 4040992"/>
              <a:gd name="connsiteY11" fmla="*/ 1197274 h 4054751"/>
              <a:gd name="connsiteX12" fmla="*/ 526490 w 4040992"/>
              <a:gd name="connsiteY12" fmla="*/ 1287910 h 4054751"/>
              <a:gd name="connsiteX13" fmla="*/ 451455 w 4040992"/>
              <a:gd name="connsiteY13" fmla="*/ 1473951 h 4054751"/>
              <a:gd name="connsiteX14" fmla="*/ 419181 w 4040992"/>
              <a:gd name="connsiteY14" fmla="*/ 1569357 h 4054751"/>
              <a:gd name="connsiteX15" fmla="*/ 209564 w 4040992"/>
              <a:gd name="connsiteY15" fmla="*/ 1676857 h 4054751"/>
              <a:gd name="connsiteX16" fmla="*/ -52 w 4040992"/>
              <a:gd name="connsiteY16" fmla="*/ 1784356 h 4054751"/>
              <a:gd name="connsiteX17" fmla="*/ -52 w 4040992"/>
              <a:gd name="connsiteY17" fmla="*/ 2022666 h 4054751"/>
              <a:gd name="connsiteX18" fmla="*/ -52 w 4040992"/>
              <a:gd name="connsiteY18" fmla="*/ 2260957 h 4054751"/>
              <a:gd name="connsiteX19" fmla="*/ 207267 w 4040992"/>
              <a:gd name="connsiteY19" fmla="*/ 2365289 h 4054751"/>
              <a:gd name="connsiteX20" fmla="*/ 414567 w 4040992"/>
              <a:gd name="connsiteY20" fmla="*/ 2469639 h 4054751"/>
              <a:gd name="connsiteX21" fmla="*/ 449528 w 4040992"/>
              <a:gd name="connsiteY21" fmla="*/ 2571418 h 4054751"/>
              <a:gd name="connsiteX22" fmla="*/ 527157 w 4040992"/>
              <a:gd name="connsiteY22" fmla="*/ 2758634 h 4054751"/>
              <a:gd name="connsiteX23" fmla="*/ 569825 w 4040992"/>
              <a:gd name="connsiteY23" fmla="*/ 2844089 h 4054751"/>
              <a:gd name="connsiteX24" fmla="*/ 502553 w 4040992"/>
              <a:gd name="connsiteY24" fmla="*/ 3055826 h 4054751"/>
              <a:gd name="connsiteX25" fmla="*/ 431909 w 4040992"/>
              <a:gd name="connsiteY25" fmla="*/ 3278055 h 4054751"/>
              <a:gd name="connsiteX26" fmla="*/ 596041 w 4040992"/>
              <a:gd name="connsiteY26" fmla="*/ 3456382 h 4054751"/>
              <a:gd name="connsiteX27" fmla="*/ 763563 w 4040992"/>
              <a:gd name="connsiteY27" fmla="*/ 3624218 h 4054751"/>
              <a:gd name="connsiteX28" fmla="*/ 981739 w 4040992"/>
              <a:gd name="connsiteY28" fmla="*/ 3553204 h 4054751"/>
              <a:gd name="connsiteX29" fmla="*/ 1199915 w 4040992"/>
              <a:gd name="connsiteY29" fmla="*/ 3482190 h 4054751"/>
              <a:gd name="connsiteX30" fmla="*/ 1309002 w 4040992"/>
              <a:gd name="connsiteY30" fmla="*/ 3533675 h 4054751"/>
              <a:gd name="connsiteX31" fmla="*/ 1496775 w 4040992"/>
              <a:gd name="connsiteY31" fmla="*/ 3610951 h 4054751"/>
              <a:gd name="connsiteX32" fmla="*/ 1575441 w 4040992"/>
              <a:gd name="connsiteY32" fmla="*/ 3636740 h 4054751"/>
              <a:gd name="connsiteX33" fmla="*/ 1679415 w 4040992"/>
              <a:gd name="connsiteY33" fmla="*/ 3845702 h 4054751"/>
              <a:gd name="connsiteX34" fmla="*/ 1783371 w 4040992"/>
              <a:gd name="connsiteY34" fmla="*/ 4054682 h 4054751"/>
              <a:gd name="connsiteX35" fmla="*/ 2020444 w 4040992"/>
              <a:gd name="connsiteY35" fmla="*/ 4054682 h 4054751"/>
              <a:gd name="connsiteX36" fmla="*/ 2257518 w 4040992"/>
              <a:gd name="connsiteY36" fmla="*/ 4054682 h 4054751"/>
              <a:gd name="connsiteX37" fmla="*/ 2361251 w 4040992"/>
              <a:gd name="connsiteY37" fmla="*/ 3846167 h 4054751"/>
              <a:gd name="connsiteX38" fmla="*/ 2464985 w 4040992"/>
              <a:gd name="connsiteY38" fmla="*/ 3637654 h 4054751"/>
              <a:gd name="connsiteX39" fmla="*/ 2566180 w 4040992"/>
              <a:gd name="connsiteY39" fmla="*/ 3602491 h 4054751"/>
              <a:gd name="connsiteX40" fmla="*/ 2751674 w 4040992"/>
              <a:gd name="connsiteY40" fmla="*/ 3524769 h 4054751"/>
              <a:gd name="connsiteX41" fmla="*/ 2835954 w 4040992"/>
              <a:gd name="connsiteY41" fmla="*/ 3482190 h 4054751"/>
              <a:gd name="connsiteX42" fmla="*/ 3057965 w 4040992"/>
              <a:gd name="connsiteY42" fmla="*/ 3557769 h 4054751"/>
              <a:gd name="connsiteX43" fmla="*/ 3279994 w 4040992"/>
              <a:gd name="connsiteY43" fmla="*/ 3633349 h 4054751"/>
              <a:gd name="connsiteX44" fmla="*/ 3447183 w 4040992"/>
              <a:gd name="connsiteY44" fmla="*/ 3463537 h 4054751"/>
              <a:gd name="connsiteX45" fmla="*/ 3610018 w 4040992"/>
              <a:gd name="connsiteY45" fmla="*/ 3280645 h 4054751"/>
              <a:gd name="connsiteX46" fmla="*/ 3538336 w 4040992"/>
              <a:gd name="connsiteY46" fmla="*/ 3060671 h 4054751"/>
              <a:gd name="connsiteX47" fmla="*/ 3470990 w 4040992"/>
              <a:gd name="connsiteY47" fmla="*/ 2853778 h 4054751"/>
              <a:gd name="connsiteX48" fmla="*/ 3513695 w 4040992"/>
              <a:gd name="connsiteY48" fmla="*/ 2768249 h 4054751"/>
              <a:gd name="connsiteX49" fmla="*/ 3591361 w 4040992"/>
              <a:gd name="connsiteY49" fmla="*/ 2580958 h 4054751"/>
              <a:gd name="connsiteX50" fmla="*/ 3626322 w 4040992"/>
              <a:gd name="connsiteY50" fmla="*/ 2479180 h 4054751"/>
              <a:gd name="connsiteX51" fmla="*/ 3833622 w 4040992"/>
              <a:gd name="connsiteY51" fmla="*/ 2374829 h 4054751"/>
              <a:gd name="connsiteX52" fmla="*/ 4040941 w 4040992"/>
              <a:gd name="connsiteY52" fmla="*/ 2270498 h 4054751"/>
              <a:gd name="connsiteX53" fmla="*/ 4040941 w 4040992"/>
              <a:gd name="connsiteY53" fmla="*/ 2032076 h 4054751"/>
              <a:gd name="connsiteX54" fmla="*/ 4040941 w 4040992"/>
              <a:gd name="connsiteY54" fmla="*/ 1793636 h 4054751"/>
              <a:gd name="connsiteX55" fmla="*/ 3833622 w 4040992"/>
              <a:gd name="connsiteY55" fmla="*/ 1689304 h 4054751"/>
              <a:gd name="connsiteX56" fmla="*/ 3626322 w 4040992"/>
              <a:gd name="connsiteY56" fmla="*/ 1584954 h 4054751"/>
              <a:gd name="connsiteX57" fmla="*/ 3591361 w 4040992"/>
              <a:gd name="connsiteY57" fmla="*/ 1483194 h 4054751"/>
              <a:gd name="connsiteX58" fmla="*/ 3514066 w 4040992"/>
              <a:gd name="connsiteY58" fmla="*/ 1296630 h 4054751"/>
              <a:gd name="connsiteX59" fmla="*/ 3471732 w 4040992"/>
              <a:gd name="connsiteY59" fmla="*/ 1211846 h 4054751"/>
              <a:gd name="connsiteX60" fmla="*/ 3546766 w 4040992"/>
              <a:gd name="connsiteY60" fmla="*/ 988909 h 4054751"/>
              <a:gd name="connsiteX61" fmla="*/ 3621783 w 4040992"/>
              <a:gd name="connsiteY61" fmla="*/ 765972 h 4054751"/>
              <a:gd name="connsiteX62" fmla="*/ 3449555 w 4040992"/>
              <a:gd name="connsiteY62" fmla="*/ 593683 h 4054751"/>
              <a:gd name="connsiteX63" fmla="*/ 3277326 w 4040992"/>
              <a:gd name="connsiteY63" fmla="*/ 421393 h 4054751"/>
              <a:gd name="connsiteX64" fmla="*/ 3059150 w 4040992"/>
              <a:gd name="connsiteY64" fmla="*/ 496674 h 4054751"/>
              <a:gd name="connsiteX65" fmla="*/ 2840975 w 4040992"/>
              <a:gd name="connsiteY65" fmla="*/ 571956 h 4054751"/>
              <a:gd name="connsiteX66" fmla="*/ 2750859 w 4040992"/>
              <a:gd name="connsiteY66" fmla="*/ 529228 h 4054751"/>
              <a:gd name="connsiteX67" fmla="*/ 2565884 w 4040992"/>
              <a:gd name="connsiteY67" fmla="*/ 454040 h 4054751"/>
              <a:gd name="connsiteX68" fmla="*/ 2471025 w 4040992"/>
              <a:gd name="connsiteY68" fmla="*/ 421561 h 4054751"/>
              <a:gd name="connsiteX69" fmla="*/ 2364142 w 4040992"/>
              <a:gd name="connsiteY69" fmla="*/ 210736 h 4054751"/>
              <a:gd name="connsiteX70" fmla="*/ 2257240 w 4040992"/>
              <a:gd name="connsiteY70" fmla="*/ -70 h 4054751"/>
              <a:gd name="connsiteX71" fmla="*/ 2020315 w 4040992"/>
              <a:gd name="connsiteY71" fmla="*/ -70 h 4054751"/>
              <a:gd name="connsiteX72" fmla="*/ 2020444 w 4040992"/>
              <a:gd name="connsiteY72" fmla="*/ 1321991 h 4054751"/>
              <a:gd name="connsiteX73" fmla="*/ 2329014 w 4040992"/>
              <a:gd name="connsiteY73" fmla="*/ 1388124 h 4054751"/>
              <a:gd name="connsiteX74" fmla="*/ 2709506 w 4040992"/>
              <a:gd name="connsiteY74" fmla="*/ 1850805 h 4054751"/>
              <a:gd name="connsiteX75" fmla="*/ 2709506 w 4040992"/>
              <a:gd name="connsiteY75" fmla="*/ 2213347 h 4054751"/>
              <a:gd name="connsiteX76" fmla="*/ 2205420 w 4040992"/>
              <a:gd name="connsiteY76" fmla="*/ 2723620 h 4054751"/>
              <a:gd name="connsiteX77" fmla="*/ 1873413 w 4040992"/>
              <a:gd name="connsiteY77" fmla="*/ 2732434 h 4054751"/>
              <a:gd name="connsiteX78" fmla="*/ 1517766 w 4040992"/>
              <a:gd name="connsiteY78" fmla="*/ 2537653 h 4054751"/>
              <a:gd name="connsiteX79" fmla="*/ 1580573 w 4040992"/>
              <a:gd name="connsiteY79" fmla="*/ 1470336 h 4054751"/>
              <a:gd name="connsiteX80" fmla="*/ 2020444 w 4040992"/>
              <a:gd name="connsiteY80" fmla="*/ 1321991 h 4054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</a:cxnLst>
            <a:rect l="l" t="t" r="r" b="b"/>
            <a:pathLst>
              <a:path w="4040992" h="4054751">
                <a:moveTo>
                  <a:pt x="1783371" y="-70"/>
                </a:moveTo>
                <a:lnTo>
                  <a:pt x="1679638" y="208425"/>
                </a:lnTo>
                <a:lnTo>
                  <a:pt x="1575904" y="416940"/>
                </a:lnTo>
                <a:lnTo>
                  <a:pt x="1474709" y="452102"/>
                </a:lnTo>
                <a:cubicBezTo>
                  <a:pt x="1419053" y="471438"/>
                  <a:pt x="1335577" y="506406"/>
                  <a:pt x="1289215" y="529824"/>
                </a:cubicBezTo>
                <a:lnTo>
                  <a:pt x="1204935" y="572403"/>
                </a:lnTo>
                <a:lnTo>
                  <a:pt x="983258" y="496954"/>
                </a:lnTo>
                <a:lnTo>
                  <a:pt x="761599" y="421486"/>
                </a:lnTo>
                <a:lnTo>
                  <a:pt x="594762" y="589937"/>
                </a:lnTo>
                <a:lnTo>
                  <a:pt x="427944" y="758407"/>
                </a:lnTo>
                <a:lnTo>
                  <a:pt x="498588" y="977841"/>
                </a:lnTo>
                <a:lnTo>
                  <a:pt x="569250" y="1197274"/>
                </a:lnTo>
                <a:lnTo>
                  <a:pt x="526490" y="1287910"/>
                </a:lnTo>
                <a:cubicBezTo>
                  <a:pt x="502973" y="1337760"/>
                  <a:pt x="469208" y="1421478"/>
                  <a:pt x="451455" y="1473951"/>
                </a:cubicBezTo>
                <a:lnTo>
                  <a:pt x="419181" y="1569357"/>
                </a:lnTo>
                <a:lnTo>
                  <a:pt x="209564" y="1676857"/>
                </a:lnTo>
                <a:lnTo>
                  <a:pt x="-52" y="1784356"/>
                </a:lnTo>
                <a:lnTo>
                  <a:pt x="-52" y="2022666"/>
                </a:lnTo>
                <a:lnTo>
                  <a:pt x="-52" y="2260957"/>
                </a:lnTo>
                <a:lnTo>
                  <a:pt x="207267" y="2365289"/>
                </a:lnTo>
                <a:lnTo>
                  <a:pt x="414567" y="2469639"/>
                </a:lnTo>
                <a:lnTo>
                  <a:pt x="449528" y="2571418"/>
                </a:lnTo>
                <a:cubicBezTo>
                  <a:pt x="468753" y="2627394"/>
                  <a:pt x="503688" y="2711635"/>
                  <a:pt x="527157" y="2758634"/>
                </a:cubicBezTo>
                <a:lnTo>
                  <a:pt x="569825" y="2844089"/>
                </a:lnTo>
                <a:lnTo>
                  <a:pt x="502553" y="3055826"/>
                </a:lnTo>
                <a:cubicBezTo>
                  <a:pt x="465557" y="3172286"/>
                  <a:pt x="433777" y="3272286"/>
                  <a:pt x="431909" y="3278055"/>
                </a:cubicBezTo>
                <a:cubicBezTo>
                  <a:pt x="430041" y="3283824"/>
                  <a:pt x="503900" y="3364076"/>
                  <a:pt x="596041" y="3456382"/>
                </a:cubicBezTo>
                <a:lnTo>
                  <a:pt x="763563" y="3624218"/>
                </a:lnTo>
                <a:lnTo>
                  <a:pt x="981739" y="3553204"/>
                </a:lnTo>
                <a:lnTo>
                  <a:pt x="1199915" y="3482190"/>
                </a:lnTo>
                <a:lnTo>
                  <a:pt x="1309002" y="3533675"/>
                </a:lnTo>
                <a:cubicBezTo>
                  <a:pt x="1369001" y="3561993"/>
                  <a:pt x="1453503" y="3596768"/>
                  <a:pt x="1496775" y="3610951"/>
                </a:cubicBezTo>
                <a:lnTo>
                  <a:pt x="1575441" y="3636740"/>
                </a:lnTo>
                <a:lnTo>
                  <a:pt x="1679415" y="3845702"/>
                </a:lnTo>
                <a:lnTo>
                  <a:pt x="1783371" y="4054682"/>
                </a:lnTo>
                <a:lnTo>
                  <a:pt x="2020444" y="4054682"/>
                </a:lnTo>
                <a:lnTo>
                  <a:pt x="2257518" y="4054682"/>
                </a:lnTo>
                <a:lnTo>
                  <a:pt x="2361251" y="3846167"/>
                </a:lnTo>
                <a:lnTo>
                  <a:pt x="2464985" y="3637654"/>
                </a:lnTo>
                <a:lnTo>
                  <a:pt x="2566180" y="3602491"/>
                </a:lnTo>
                <a:cubicBezTo>
                  <a:pt x="2621836" y="3583155"/>
                  <a:pt x="2705313" y="3548187"/>
                  <a:pt x="2751674" y="3524769"/>
                </a:cubicBezTo>
                <a:lnTo>
                  <a:pt x="2835954" y="3482190"/>
                </a:lnTo>
                <a:lnTo>
                  <a:pt x="3057965" y="3557769"/>
                </a:lnTo>
                <a:lnTo>
                  <a:pt x="3279994" y="3633349"/>
                </a:lnTo>
                <a:lnTo>
                  <a:pt x="3447183" y="3463537"/>
                </a:lnTo>
                <a:cubicBezTo>
                  <a:pt x="3544761" y="3364432"/>
                  <a:pt x="3612553" y="3288279"/>
                  <a:pt x="3610018" y="3280645"/>
                </a:cubicBezTo>
                <a:cubicBezTo>
                  <a:pt x="3607630" y="3273452"/>
                  <a:pt x="3575375" y="3174464"/>
                  <a:pt x="3538336" y="3060671"/>
                </a:cubicBezTo>
                <a:lnTo>
                  <a:pt x="3470990" y="2853778"/>
                </a:lnTo>
                <a:lnTo>
                  <a:pt x="3513695" y="2768249"/>
                </a:lnTo>
                <a:cubicBezTo>
                  <a:pt x="3537185" y="2721208"/>
                  <a:pt x="3572136" y="2636935"/>
                  <a:pt x="3591361" y="2580958"/>
                </a:cubicBezTo>
                <a:lnTo>
                  <a:pt x="3626322" y="2479180"/>
                </a:lnTo>
                <a:lnTo>
                  <a:pt x="3833622" y="2374829"/>
                </a:lnTo>
                <a:lnTo>
                  <a:pt x="4040941" y="2270498"/>
                </a:lnTo>
                <a:lnTo>
                  <a:pt x="4040941" y="2032076"/>
                </a:lnTo>
                <a:lnTo>
                  <a:pt x="4040941" y="1793636"/>
                </a:lnTo>
                <a:lnTo>
                  <a:pt x="3833622" y="1689304"/>
                </a:lnTo>
                <a:lnTo>
                  <a:pt x="3626322" y="1584954"/>
                </a:lnTo>
                <a:lnTo>
                  <a:pt x="3591361" y="1483194"/>
                </a:lnTo>
                <a:cubicBezTo>
                  <a:pt x="3572136" y="1427217"/>
                  <a:pt x="3537350" y="1343259"/>
                  <a:pt x="3514066" y="1296630"/>
                </a:cubicBezTo>
                <a:lnTo>
                  <a:pt x="3471732" y="1211846"/>
                </a:lnTo>
                <a:lnTo>
                  <a:pt x="3546766" y="988909"/>
                </a:lnTo>
                <a:lnTo>
                  <a:pt x="3621783" y="765972"/>
                </a:lnTo>
                <a:lnTo>
                  <a:pt x="3449555" y="593683"/>
                </a:lnTo>
                <a:lnTo>
                  <a:pt x="3277326" y="421393"/>
                </a:lnTo>
                <a:lnTo>
                  <a:pt x="3059150" y="496674"/>
                </a:lnTo>
                <a:lnTo>
                  <a:pt x="2840975" y="571956"/>
                </a:lnTo>
                <a:lnTo>
                  <a:pt x="2750859" y="529228"/>
                </a:lnTo>
                <a:cubicBezTo>
                  <a:pt x="2701295" y="505727"/>
                  <a:pt x="2618057" y="471895"/>
                  <a:pt x="2565884" y="454040"/>
                </a:cubicBezTo>
                <a:lnTo>
                  <a:pt x="2471025" y="421561"/>
                </a:lnTo>
                <a:lnTo>
                  <a:pt x="2364142" y="210736"/>
                </a:lnTo>
                <a:lnTo>
                  <a:pt x="2257240" y="-70"/>
                </a:lnTo>
                <a:lnTo>
                  <a:pt x="2020315" y="-70"/>
                </a:lnTo>
                <a:close/>
                <a:moveTo>
                  <a:pt x="2020444" y="1321991"/>
                </a:moveTo>
                <a:cubicBezTo>
                  <a:pt x="2154608" y="1321991"/>
                  <a:pt x="2221015" y="1336224"/>
                  <a:pt x="2329014" y="1388124"/>
                </a:cubicBezTo>
                <a:cubicBezTo>
                  <a:pt x="2512242" y="1476175"/>
                  <a:pt x="2654356" y="1648990"/>
                  <a:pt x="2709506" y="1850805"/>
                </a:cubicBezTo>
                <a:cubicBezTo>
                  <a:pt x="2732927" y="1936513"/>
                  <a:pt x="2732927" y="2127640"/>
                  <a:pt x="2709506" y="2213347"/>
                </a:cubicBezTo>
                <a:cubicBezTo>
                  <a:pt x="2642083" y="2460071"/>
                  <a:pt x="2447166" y="2657383"/>
                  <a:pt x="2205420" y="2723620"/>
                </a:cubicBezTo>
                <a:cubicBezTo>
                  <a:pt x="2122572" y="2746320"/>
                  <a:pt x="1955248" y="2750756"/>
                  <a:pt x="1873413" y="2732434"/>
                </a:cubicBezTo>
                <a:cubicBezTo>
                  <a:pt x="1737461" y="2701995"/>
                  <a:pt x="1613872" y="2634312"/>
                  <a:pt x="1517766" y="2537653"/>
                </a:cubicBezTo>
                <a:cubicBezTo>
                  <a:pt x="1218474" y="2236635"/>
                  <a:pt x="1248390" y="1728257"/>
                  <a:pt x="1580573" y="1470336"/>
                </a:cubicBezTo>
                <a:cubicBezTo>
                  <a:pt x="1716937" y="1364458"/>
                  <a:pt x="1842874" y="1321991"/>
                  <a:pt x="2020444" y="1321991"/>
                </a:cubicBezTo>
                <a:close/>
              </a:path>
            </a:pathLst>
          </a:custGeom>
          <a:ln w="947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 useBgFill="1">
        <p:nvSpPr>
          <p:cNvPr id="24" name="Graphic 22"/>
          <p:cNvSpPr/>
          <p:nvPr/>
        </p:nvSpPr>
        <p:spPr>
          <a:xfrm>
            <a:off x="202281" y="616947"/>
            <a:ext cx="3095840" cy="3106380"/>
          </a:xfrm>
          <a:custGeom>
            <a:avLst/>
            <a:gdLst>
              <a:gd name="connsiteX0" fmla="*/ 1783371 w 4040992"/>
              <a:gd name="connsiteY0" fmla="*/ -70 h 4054751"/>
              <a:gd name="connsiteX1" fmla="*/ 1679638 w 4040992"/>
              <a:gd name="connsiteY1" fmla="*/ 208425 h 4054751"/>
              <a:gd name="connsiteX2" fmla="*/ 1575904 w 4040992"/>
              <a:gd name="connsiteY2" fmla="*/ 416940 h 4054751"/>
              <a:gd name="connsiteX3" fmla="*/ 1474709 w 4040992"/>
              <a:gd name="connsiteY3" fmla="*/ 452102 h 4054751"/>
              <a:gd name="connsiteX4" fmla="*/ 1289215 w 4040992"/>
              <a:gd name="connsiteY4" fmla="*/ 529824 h 4054751"/>
              <a:gd name="connsiteX5" fmla="*/ 1204935 w 4040992"/>
              <a:gd name="connsiteY5" fmla="*/ 572403 h 4054751"/>
              <a:gd name="connsiteX6" fmla="*/ 983258 w 4040992"/>
              <a:gd name="connsiteY6" fmla="*/ 496954 h 4054751"/>
              <a:gd name="connsiteX7" fmla="*/ 761599 w 4040992"/>
              <a:gd name="connsiteY7" fmla="*/ 421486 h 4054751"/>
              <a:gd name="connsiteX8" fmla="*/ 594762 w 4040992"/>
              <a:gd name="connsiteY8" fmla="*/ 589937 h 4054751"/>
              <a:gd name="connsiteX9" fmla="*/ 427944 w 4040992"/>
              <a:gd name="connsiteY9" fmla="*/ 758407 h 4054751"/>
              <a:gd name="connsiteX10" fmla="*/ 498588 w 4040992"/>
              <a:gd name="connsiteY10" fmla="*/ 977841 h 4054751"/>
              <a:gd name="connsiteX11" fmla="*/ 569250 w 4040992"/>
              <a:gd name="connsiteY11" fmla="*/ 1197274 h 4054751"/>
              <a:gd name="connsiteX12" fmla="*/ 526490 w 4040992"/>
              <a:gd name="connsiteY12" fmla="*/ 1287910 h 4054751"/>
              <a:gd name="connsiteX13" fmla="*/ 451455 w 4040992"/>
              <a:gd name="connsiteY13" fmla="*/ 1473951 h 4054751"/>
              <a:gd name="connsiteX14" fmla="*/ 419181 w 4040992"/>
              <a:gd name="connsiteY14" fmla="*/ 1569357 h 4054751"/>
              <a:gd name="connsiteX15" fmla="*/ 209564 w 4040992"/>
              <a:gd name="connsiteY15" fmla="*/ 1676857 h 4054751"/>
              <a:gd name="connsiteX16" fmla="*/ -52 w 4040992"/>
              <a:gd name="connsiteY16" fmla="*/ 1784356 h 4054751"/>
              <a:gd name="connsiteX17" fmla="*/ -52 w 4040992"/>
              <a:gd name="connsiteY17" fmla="*/ 2022666 h 4054751"/>
              <a:gd name="connsiteX18" fmla="*/ -52 w 4040992"/>
              <a:gd name="connsiteY18" fmla="*/ 2260957 h 4054751"/>
              <a:gd name="connsiteX19" fmla="*/ 207267 w 4040992"/>
              <a:gd name="connsiteY19" fmla="*/ 2365289 h 4054751"/>
              <a:gd name="connsiteX20" fmla="*/ 414567 w 4040992"/>
              <a:gd name="connsiteY20" fmla="*/ 2469639 h 4054751"/>
              <a:gd name="connsiteX21" fmla="*/ 449528 w 4040992"/>
              <a:gd name="connsiteY21" fmla="*/ 2571418 h 4054751"/>
              <a:gd name="connsiteX22" fmla="*/ 527157 w 4040992"/>
              <a:gd name="connsiteY22" fmla="*/ 2758634 h 4054751"/>
              <a:gd name="connsiteX23" fmla="*/ 569825 w 4040992"/>
              <a:gd name="connsiteY23" fmla="*/ 2844089 h 4054751"/>
              <a:gd name="connsiteX24" fmla="*/ 502553 w 4040992"/>
              <a:gd name="connsiteY24" fmla="*/ 3055826 h 4054751"/>
              <a:gd name="connsiteX25" fmla="*/ 431909 w 4040992"/>
              <a:gd name="connsiteY25" fmla="*/ 3278055 h 4054751"/>
              <a:gd name="connsiteX26" fmla="*/ 596041 w 4040992"/>
              <a:gd name="connsiteY26" fmla="*/ 3456382 h 4054751"/>
              <a:gd name="connsiteX27" fmla="*/ 763563 w 4040992"/>
              <a:gd name="connsiteY27" fmla="*/ 3624218 h 4054751"/>
              <a:gd name="connsiteX28" fmla="*/ 981739 w 4040992"/>
              <a:gd name="connsiteY28" fmla="*/ 3553204 h 4054751"/>
              <a:gd name="connsiteX29" fmla="*/ 1199915 w 4040992"/>
              <a:gd name="connsiteY29" fmla="*/ 3482190 h 4054751"/>
              <a:gd name="connsiteX30" fmla="*/ 1309002 w 4040992"/>
              <a:gd name="connsiteY30" fmla="*/ 3533675 h 4054751"/>
              <a:gd name="connsiteX31" fmla="*/ 1496775 w 4040992"/>
              <a:gd name="connsiteY31" fmla="*/ 3610951 h 4054751"/>
              <a:gd name="connsiteX32" fmla="*/ 1575441 w 4040992"/>
              <a:gd name="connsiteY32" fmla="*/ 3636740 h 4054751"/>
              <a:gd name="connsiteX33" fmla="*/ 1679415 w 4040992"/>
              <a:gd name="connsiteY33" fmla="*/ 3845702 h 4054751"/>
              <a:gd name="connsiteX34" fmla="*/ 1783371 w 4040992"/>
              <a:gd name="connsiteY34" fmla="*/ 4054682 h 4054751"/>
              <a:gd name="connsiteX35" fmla="*/ 2020444 w 4040992"/>
              <a:gd name="connsiteY35" fmla="*/ 4054682 h 4054751"/>
              <a:gd name="connsiteX36" fmla="*/ 2257518 w 4040992"/>
              <a:gd name="connsiteY36" fmla="*/ 4054682 h 4054751"/>
              <a:gd name="connsiteX37" fmla="*/ 2361251 w 4040992"/>
              <a:gd name="connsiteY37" fmla="*/ 3846167 h 4054751"/>
              <a:gd name="connsiteX38" fmla="*/ 2464985 w 4040992"/>
              <a:gd name="connsiteY38" fmla="*/ 3637654 h 4054751"/>
              <a:gd name="connsiteX39" fmla="*/ 2566180 w 4040992"/>
              <a:gd name="connsiteY39" fmla="*/ 3602491 h 4054751"/>
              <a:gd name="connsiteX40" fmla="*/ 2751674 w 4040992"/>
              <a:gd name="connsiteY40" fmla="*/ 3524769 h 4054751"/>
              <a:gd name="connsiteX41" fmla="*/ 2835954 w 4040992"/>
              <a:gd name="connsiteY41" fmla="*/ 3482190 h 4054751"/>
              <a:gd name="connsiteX42" fmla="*/ 3057965 w 4040992"/>
              <a:gd name="connsiteY42" fmla="*/ 3557769 h 4054751"/>
              <a:gd name="connsiteX43" fmla="*/ 3279994 w 4040992"/>
              <a:gd name="connsiteY43" fmla="*/ 3633349 h 4054751"/>
              <a:gd name="connsiteX44" fmla="*/ 3447183 w 4040992"/>
              <a:gd name="connsiteY44" fmla="*/ 3463537 h 4054751"/>
              <a:gd name="connsiteX45" fmla="*/ 3610018 w 4040992"/>
              <a:gd name="connsiteY45" fmla="*/ 3280645 h 4054751"/>
              <a:gd name="connsiteX46" fmla="*/ 3538336 w 4040992"/>
              <a:gd name="connsiteY46" fmla="*/ 3060671 h 4054751"/>
              <a:gd name="connsiteX47" fmla="*/ 3470990 w 4040992"/>
              <a:gd name="connsiteY47" fmla="*/ 2853778 h 4054751"/>
              <a:gd name="connsiteX48" fmla="*/ 3513695 w 4040992"/>
              <a:gd name="connsiteY48" fmla="*/ 2768249 h 4054751"/>
              <a:gd name="connsiteX49" fmla="*/ 3591361 w 4040992"/>
              <a:gd name="connsiteY49" fmla="*/ 2580958 h 4054751"/>
              <a:gd name="connsiteX50" fmla="*/ 3626322 w 4040992"/>
              <a:gd name="connsiteY50" fmla="*/ 2479180 h 4054751"/>
              <a:gd name="connsiteX51" fmla="*/ 3833622 w 4040992"/>
              <a:gd name="connsiteY51" fmla="*/ 2374829 h 4054751"/>
              <a:gd name="connsiteX52" fmla="*/ 4040941 w 4040992"/>
              <a:gd name="connsiteY52" fmla="*/ 2270498 h 4054751"/>
              <a:gd name="connsiteX53" fmla="*/ 4040941 w 4040992"/>
              <a:gd name="connsiteY53" fmla="*/ 2032076 h 4054751"/>
              <a:gd name="connsiteX54" fmla="*/ 4040941 w 4040992"/>
              <a:gd name="connsiteY54" fmla="*/ 1793636 h 4054751"/>
              <a:gd name="connsiteX55" fmla="*/ 3833622 w 4040992"/>
              <a:gd name="connsiteY55" fmla="*/ 1689304 h 4054751"/>
              <a:gd name="connsiteX56" fmla="*/ 3626322 w 4040992"/>
              <a:gd name="connsiteY56" fmla="*/ 1584954 h 4054751"/>
              <a:gd name="connsiteX57" fmla="*/ 3591361 w 4040992"/>
              <a:gd name="connsiteY57" fmla="*/ 1483194 h 4054751"/>
              <a:gd name="connsiteX58" fmla="*/ 3514066 w 4040992"/>
              <a:gd name="connsiteY58" fmla="*/ 1296630 h 4054751"/>
              <a:gd name="connsiteX59" fmla="*/ 3471732 w 4040992"/>
              <a:gd name="connsiteY59" fmla="*/ 1211846 h 4054751"/>
              <a:gd name="connsiteX60" fmla="*/ 3546766 w 4040992"/>
              <a:gd name="connsiteY60" fmla="*/ 988909 h 4054751"/>
              <a:gd name="connsiteX61" fmla="*/ 3621783 w 4040992"/>
              <a:gd name="connsiteY61" fmla="*/ 765972 h 4054751"/>
              <a:gd name="connsiteX62" fmla="*/ 3449555 w 4040992"/>
              <a:gd name="connsiteY62" fmla="*/ 593683 h 4054751"/>
              <a:gd name="connsiteX63" fmla="*/ 3277326 w 4040992"/>
              <a:gd name="connsiteY63" fmla="*/ 421393 h 4054751"/>
              <a:gd name="connsiteX64" fmla="*/ 3059150 w 4040992"/>
              <a:gd name="connsiteY64" fmla="*/ 496674 h 4054751"/>
              <a:gd name="connsiteX65" fmla="*/ 2840975 w 4040992"/>
              <a:gd name="connsiteY65" fmla="*/ 571956 h 4054751"/>
              <a:gd name="connsiteX66" fmla="*/ 2750859 w 4040992"/>
              <a:gd name="connsiteY66" fmla="*/ 529228 h 4054751"/>
              <a:gd name="connsiteX67" fmla="*/ 2565884 w 4040992"/>
              <a:gd name="connsiteY67" fmla="*/ 454040 h 4054751"/>
              <a:gd name="connsiteX68" fmla="*/ 2471025 w 4040992"/>
              <a:gd name="connsiteY68" fmla="*/ 421561 h 4054751"/>
              <a:gd name="connsiteX69" fmla="*/ 2364142 w 4040992"/>
              <a:gd name="connsiteY69" fmla="*/ 210736 h 4054751"/>
              <a:gd name="connsiteX70" fmla="*/ 2257240 w 4040992"/>
              <a:gd name="connsiteY70" fmla="*/ -70 h 4054751"/>
              <a:gd name="connsiteX71" fmla="*/ 2020315 w 4040992"/>
              <a:gd name="connsiteY71" fmla="*/ -70 h 4054751"/>
              <a:gd name="connsiteX72" fmla="*/ 2020444 w 4040992"/>
              <a:gd name="connsiteY72" fmla="*/ 1321991 h 4054751"/>
              <a:gd name="connsiteX73" fmla="*/ 2329014 w 4040992"/>
              <a:gd name="connsiteY73" fmla="*/ 1388124 h 4054751"/>
              <a:gd name="connsiteX74" fmla="*/ 2709506 w 4040992"/>
              <a:gd name="connsiteY74" fmla="*/ 1850805 h 4054751"/>
              <a:gd name="connsiteX75" fmla="*/ 2709506 w 4040992"/>
              <a:gd name="connsiteY75" fmla="*/ 2213347 h 4054751"/>
              <a:gd name="connsiteX76" fmla="*/ 2205420 w 4040992"/>
              <a:gd name="connsiteY76" fmla="*/ 2723620 h 4054751"/>
              <a:gd name="connsiteX77" fmla="*/ 1873413 w 4040992"/>
              <a:gd name="connsiteY77" fmla="*/ 2732434 h 4054751"/>
              <a:gd name="connsiteX78" fmla="*/ 1517766 w 4040992"/>
              <a:gd name="connsiteY78" fmla="*/ 2537653 h 4054751"/>
              <a:gd name="connsiteX79" fmla="*/ 1580573 w 4040992"/>
              <a:gd name="connsiteY79" fmla="*/ 1470336 h 4054751"/>
              <a:gd name="connsiteX80" fmla="*/ 2020444 w 4040992"/>
              <a:gd name="connsiteY80" fmla="*/ 1321991 h 4054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</a:cxnLst>
            <a:rect l="l" t="t" r="r" b="b"/>
            <a:pathLst>
              <a:path w="4040992" h="4054751">
                <a:moveTo>
                  <a:pt x="1783371" y="-70"/>
                </a:moveTo>
                <a:lnTo>
                  <a:pt x="1679638" y="208425"/>
                </a:lnTo>
                <a:lnTo>
                  <a:pt x="1575904" y="416940"/>
                </a:lnTo>
                <a:lnTo>
                  <a:pt x="1474709" y="452102"/>
                </a:lnTo>
                <a:cubicBezTo>
                  <a:pt x="1419053" y="471438"/>
                  <a:pt x="1335577" y="506406"/>
                  <a:pt x="1289215" y="529824"/>
                </a:cubicBezTo>
                <a:lnTo>
                  <a:pt x="1204935" y="572403"/>
                </a:lnTo>
                <a:lnTo>
                  <a:pt x="983258" y="496954"/>
                </a:lnTo>
                <a:lnTo>
                  <a:pt x="761599" y="421486"/>
                </a:lnTo>
                <a:lnTo>
                  <a:pt x="594762" y="589937"/>
                </a:lnTo>
                <a:lnTo>
                  <a:pt x="427944" y="758407"/>
                </a:lnTo>
                <a:lnTo>
                  <a:pt x="498588" y="977841"/>
                </a:lnTo>
                <a:lnTo>
                  <a:pt x="569250" y="1197274"/>
                </a:lnTo>
                <a:lnTo>
                  <a:pt x="526490" y="1287910"/>
                </a:lnTo>
                <a:cubicBezTo>
                  <a:pt x="502973" y="1337760"/>
                  <a:pt x="469208" y="1421478"/>
                  <a:pt x="451455" y="1473951"/>
                </a:cubicBezTo>
                <a:lnTo>
                  <a:pt x="419181" y="1569357"/>
                </a:lnTo>
                <a:lnTo>
                  <a:pt x="209564" y="1676857"/>
                </a:lnTo>
                <a:lnTo>
                  <a:pt x="-52" y="1784356"/>
                </a:lnTo>
                <a:lnTo>
                  <a:pt x="-52" y="2022666"/>
                </a:lnTo>
                <a:lnTo>
                  <a:pt x="-52" y="2260957"/>
                </a:lnTo>
                <a:lnTo>
                  <a:pt x="207267" y="2365289"/>
                </a:lnTo>
                <a:lnTo>
                  <a:pt x="414567" y="2469639"/>
                </a:lnTo>
                <a:lnTo>
                  <a:pt x="449528" y="2571418"/>
                </a:lnTo>
                <a:cubicBezTo>
                  <a:pt x="468753" y="2627394"/>
                  <a:pt x="503688" y="2711635"/>
                  <a:pt x="527157" y="2758634"/>
                </a:cubicBezTo>
                <a:lnTo>
                  <a:pt x="569825" y="2844089"/>
                </a:lnTo>
                <a:lnTo>
                  <a:pt x="502553" y="3055826"/>
                </a:lnTo>
                <a:cubicBezTo>
                  <a:pt x="465557" y="3172286"/>
                  <a:pt x="433777" y="3272286"/>
                  <a:pt x="431909" y="3278055"/>
                </a:cubicBezTo>
                <a:cubicBezTo>
                  <a:pt x="430041" y="3283824"/>
                  <a:pt x="503900" y="3364076"/>
                  <a:pt x="596041" y="3456382"/>
                </a:cubicBezTo>
                <a:lnTo>
                  <a:pt x="763563" y="3624218"/>
                </a:lnTo>
                <a:lnTo>
                  <a:pt x="981739" y="3553204"/>
                </a:lnTo>
                <a:lnTo>
                  <a:pt x="1199915" y="3482190"/>
                </a:lnTo>
                <a:lnTo>
                  <a:pt x="1309002" y="3533675"/>
                </a:lnTo>
                <a:cubicBezTo>
                  <a:pt x="1369001" y="3561993"/>
                  <a:pt x="1453503" y="3596768"/>
                  <a:pt x="1496775" y="3610951"/>
                </a:cubicBezTo>
                <a:lnTo>
                  <a:pt x="1575441" y="3636740"/>
                </a:lnTo>
                <a:lnTo>
                  <a:pt x="1679415" y="3845702"/>
                </a:lnTo>
                <a:lnTo>
                  <a:pt x="1783371" y="4054682"/>
                </a:lnTo>
                <a:lnTo>
                  <a:pt x="2020444" y="4054682"/>
                </a:lnTo>
                <a:lnTo>
                  <a:pt x="2257518" y="4054682"/>
                </a:lnTo>
                <a:lnTo>
                  <a:pt x="2361251" y="3846167"/>
                </a:lnTo>
                <a:lnTo>
                  <a:pt x="2464985" y="3637654"/>
                </a:lnTo>
                <a:lnTo>
                  <a:pt x="2566180" y="3602491"/>
                </a:lnTo>
                <a:cubicBezTo>
                  <a:pt x="2621836" y="3583155"/>
                  <a:pt x="2705313" y="3548187"/>
                  <a:pt x="2751674" y="3524769"/>
                </a:cubicBezTo>
                <a:lnTo>
                  <a:pt x="2835954" y="3482190"/>
                </a:lnTo>
                <a:lnTo>
                  <a:pt x="3057965" y="3557769"/>
                </a:lnTo>
                <a:lnTo>
                  <a:pt x="3279994" y="3633349"/>
                </a:lnTo>
                <a:lnTo>
                  <a:pt x="3447183" y="3463537"/>
                </a:lnTo>
                <a:cubicBezTo>
                  <a:pt x="3544761" y="3364432"/>
                  <a:pt x="3612553" y="3288279"/>
                  <a:pt x="3610018" y="3280645"/>
                </a:cubicBezTo>
                <a:cubicBezTo>
                  <a:pt x="3607630" y="3273452"/>
                  <a:pt x="3575375" y="3174464"/>
                  <a:pt x="3538336" y="3060671"/>
                </a:cubicBezTo>
                <a:lnTo>
                  <a:pt x="3470990" y="2853778"/>
                </a:lnTo>
                <a:lnTo>
                  <a:pt x="3513695" y="2768249"/>
                </a:lnTo>
                <a:cubicBezTo>
                  <a:pt x="3537185" y="2721208"/>
                  <a:pt x="3572136" y="2636935"/>
                  <a:pt x="3591361" y="2580958"/>
                </a:cubicBezTo>
                <a:lnTo>
                  <a:pt x="3626322" y="2479180"/>
                </a:lnTo>
                <a:lnTo>
                  <a:pt x="3833622" y="2374829"/>
                </a:lnTo>
                <a:lnTo>
                  <a:pt x="4040941" y="2270498"/>
                </a:lnTo>
                <a:lnTo>
                  <a:pt x="4040941" y="2032076"/>
                </a:lnTo>
                <a:lnTo>
                  <a:pt x="4040941" y="1793636"/>
                </a:lnTo>
                <a:lnTo>
                  <a:pt x="3833622" y="1689304"/>
                </a:lnTo>
                <a:lnTo>
                  <a:pt x="3626322" y="1584954"/>
                </a:lnTo>
                <a:lnTo>
                  <a:pt x="3591361" y="1483194"/>
                </a:lnTo>
                <a:cubicBezTo>
                  <a:pt x="3572136" y="1427217"/>
                  <a:pt x="3537350" y="1343259"/>
                  <a:pt x="3514066" y="1296630"/>
                </a:cubicBezTo>
                <a:lnTo>
                  <a:pt x="3471732" y="1211846"/>
                </a:lnTo>
                <a:lnTo>
                  <a:pt x="3546766" y="988909"/>
                </a:lnTo>
                <a:lnTo>
                  <a:pt x="3621783" y="765972"/>
                </a:lnTo>
                <a:lnTo>
                  <a:pt x="3449555" y="593683"/>
                </a:lnTo>
                <a:lnTo>
                  <a:pt x="3277326" y="421393"/>
                </a:lnTo>
                <a:lnTo>
                  <a:pt x="3059150" y="496674"/>
                </a:lnTo>
                <a:lnTo>
                  <a:pt x="2840975" y="571956"/>
                </a:lnTo>
                <a:lnTo>
                  <a:pt x="2750859" y="529228"/>
                </a:lnTo>
                <a:cubicBezTo>
                  <a:pt x="2701295" y="505727"/>
                  <a:pt x="2618057" y="471895"/>
                  <a:pt x="2565884" y="454040"/>
                </a:cubicBezTo>
                <a:lnTo>
                  <a:pt x="2471025" y="421561"/>
                </a:lnTo>
                <a:lnTo>
                  <a:pt x="2364142" y="210736"/>
                </a:lnTo>
                <a:lnTo>
                  <a:pt x="2257240" y="-70"/>
                </a:lnTo>
                <a:lnTo>
                  <a:pt x="2020315" y="-70"/>
                </a:lnTo>
                <a:close/>
                <a:moveTo>
                  <a:pt x="2020444" y="1321991"/>
                </a:moveTo>
                <a:cubicBezTo>
                  <a:pt x="2154608" y="1321991"/>
                  <a:pt x="2221015" y="1336224"/>
                  <a:pt x="2329014" y="1388124"/>
                </a:cubicBezTo>
                <a:cubicBezTo>
                  <a:pt x="2512242" y="1476175"/>
                  <a:pt x="2654356" y="1648990"/>
                  <a:pt x="2709506" y="1850805"/>
                </a:cubicBezTo>
                <a:cubicBezTo>
                  <a:pt x="2732927" y="1936513"/>
                  <a:pt x="2732927" y="2127640"/>
                  <a:pt x="2709506" y="2213347"/>
                </a:cubicBezTo>
                <a:cubicBezTo>
                  <a:pt x="2642083" y="2460071"/>
                  <a:pt x="2447166" y="2657383"/>
                  <a:pt x="2205420" y="2723620"/>
                </a:cubicBezTo>
                <a:cubicBezTo>
                  <a:pt x="2122572" y="2746320"/>
                  <a:pt x="1955248" y="2750756"/>
                  <a:pt x="1873413" y="2732434"/>
                </a:cubicBezTo>
                <a:cubicBezTo>
                  <a:pt x="1737461" y="2701995"/>
                  <a:pt x="1613872" y="2634312"/>
                  <a:pt x="1517766" y="2537653"/>
                </a:cubicBezTo>
                <a:cubicBezTo>
                  <a:pt x="1218474" y="2236635"/>
                  <a:pt x="1248390" y="1728257"/>
                  <a:pt x="1580573" y="1470336"/>
                </a:cubicBezTo>
                <a:cubicBezTo>
                  <a:pt x="1716937" y="1364458"/>
                  <a:pt x="1842874" y="1321991"/>
                  <a:pt x="2020444" y="1321991"/>
                </a:cubicBezTo>
                <a:close/>
              </a:path>
            </a:pathLst>
          </a:custGeom>
          <a:ln w="947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Oval 1"/>
          <p:cNvSpPr/>
          <p:nvPr/>
        </p:nvSpPr>
        <p:spPr>
          <a:xfrm>
            <a:off x="-1364972" y="-4031970"/>
            <a:ext cx="14921946" cy="14921942"/>
          </a:xfrm>
          <a:prstGeom prst="ellipse">
            <a:avLst/>
          </a:prstGeom>
          <a:noFill/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8000" b="1" i="0" u="none" strike="noStrike" kern="1200" cap="none" spc="-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" panose="020B0503030101060003" pitchFamily="34" charset="77"/>
              <a:ea typeface="+mn-ea"/>
              <a:cs typeface="+mn-c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081454" y="3481925"/>
            <a:ext cx="6029092" cy="2584450"/>
          </a:xfrm>
          <a:prstGeom prst="rect">
            <a:avLst/>
          </a:prstGeom>
          <a:solidFill>
            <a:schemeClr val="tx1">
              <a:alpha val="91000"/>
            </a:schemeClr>
          </a:solidFill>
        </p:spPr>
        <p:txBody>
          <a:bodyPr wrap="square">
            <a:spAutoFit/>
          </a:bodyPr>
          <a:lstStyle/>
          <a:p>
            <a:pPr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CA" altLang="en-US">
                <a:solidFill>
                  <a:schemeClr val="bg1"/>
                </a:solidFill>
              </a:rPr>
              <a:t>VERIFICATION/ SERVER SEARCH  :</a:t>
            </a:r>
            <a:endParaRPr lang="en-CA" altLang="en-US">
              <a:solidFill>
                <a:schemeClr val="bg1"/>
              </a:solidFill>
            </a:endParaRPr>
          </a:p>
          <a:p>
            <a:pPr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CA" altLang="en-US">
                <a:solidFill>
                  <a:schemeClr val="bg1"/>
                </a:solidFill>
              </a:rPr>
              <a:t>Given that it has decrypt ed the IDs and is aware of which have been requested, the server has the option of returning messages that are encrypted.</a:t>
            </a:r>
            <a:endParaRPr lang="en-CA" altLang="en-US">
              <a:solidFill>
                <a:schemeClr val="bg1"/>
              </a:solidFill>
            </a:endParaRPr>
          </a:p>
          <a:p>
            <a:pPr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CA" altLang="en-US">
                <a:solidFill>
                  <a:schemeClr val="bg1"/>
                </a:solidFill>
              </a:rPr>
              <a:t>The way our system is currently being used. Alternatively, the server might return a list of IDs and the client could send a second request for the messages themselves.</a:t>
            </a:r>
            <a:endParaRPr lang="en-CA" altLang="en-US">
              <a:solidFill>
                <a:schemeClr val="bg1"/>
              </a:solidFill>
            </a:endParaRPr>
          </a:p>
          <a:p>
            <a:pPr marL="285750" marR="0" lvl="0" indent="-28575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lang="en-CA" altLang="en-US">
              <a:solidFill>
                <a:schemeClr val="bg1"/>
              </a:solidFill>
            </a:endParaRPr>
          </a:p>
          <a:p>
            <a:pPr marL="285750" marR="0" lvl="0" indent="-28575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lang="en-CA" altLang="en-US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874520" y="2284095"/>
            <a:ext cx="4802505" cy="1106805"/>
          </a:xfrm>
          <a:prstGeom prst="rect">
            <a:avLst/>
          </a:prstGeom>
          <a:solidFill>
            <a:schemeClr val="tx1">
              <a:alpha val="91000"/>
            </a:schemeClr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CA" altLang="en-US" sz="6600" b="1" i="0" u="none" strike="noStrike" kern="1200" cap="none" spc="-15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uLnTx/>
                <a:uFillTx/>
                <a:latin typeface="Raleway Black" panose="020B0503030101060003" pitchFamily="34" charset="77"/>
                <a:ea typeface="+mn-ea"/>
                <a:cs typeface="+mn-cs"/>
              </a:rPr>
              <a:t>PROPOSED</a:t>
            </a:r>
            <a:endParaRPr kumimoji="0" lang="en-CA" altLang="en-US" sz="6600" b="1" i="0" u="none" strike="noStrike" kern="1200" cap="none" spc="-150" normalizeH="0" baseline="0" noProof="0">
              <a:ln>
                <a:noFill/>
              </a:ln>
              <a:solidFill>
                <a:prstClr val="white"/>
              </a:solidFill>
              <a:effectLst>
                <a:outerShdw blurRad="419100" sx="102000" sy="102000" algn="ctr" rotWithShape="0">
                  <a:prstClr val="black">
                    <a:alpha val="29000"/>
                  </a:prstClr>
                </a:outerShdw>
              </a:effectLst>
              <a:uLnTx/>
              <a:uFillTx/>
              <a:latin typeface="Raleway Black" panose="020B0503030101060003" pitchFamily="34" charset="77"/>
              <a:ea typeface="+mn-ea"/>
              <a:cs typeface="+mn-c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190129" y="2283885"/>
            <a:ext cx="2940685" cy="1106805"/>
          </a:xfrm>
          <a:prstGeom prst="rect">
            <a:avLst/>
          </a:prstGeom>
          <a:solidFill>
            <a:schemeClr val="tx1">
              <a:alpha val="89000"/>
            </a:schemeClr>
          </a:solidFill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6600" b="1" i="0" u="none" strike="noStrike" kern="1200" cap="none" spc="-15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uLnTx/>
                <a:uFillTx/>
                <a:latin typeface="Raleway Black" panose="020B0503030101060003" pitchFamily="34" charset="77"/>
                <a:ea typeface="+mn-ea"/>
                <a:cs typeface="+mn-cs"/>
              </a:rPr>
              <a:t>MODEL</a:t>
            </a:r>
            <a:endParaRPr kumimoji="0" lang="en-US" sz="6600" b="1" i="0" u="none" strike="noStrike" kern="1200" cap="none" spc="-150" normalizeH="0" baseline="0" noProof="0">
              <a:ln>
                <a:noFill/>
              </a:ln>
              <a:solidFill>
                <a:prstClr val="white"/>
              </a:solidFill>
              <a:effectLst>
                <a:outerShdw blurRad="419100" sx="102000" sy="102000" algn="ctr" rotWithShape="0">
                  <a:prstClr val="black">
                    <a:alpha val="29000"/>
                  </a:prstClr>
                </a:outerShdw>
              </a:effectLst>
              <a:uLnTx/>
              <a:uFillTx/>
              <a:latin typeface="Raleway Black" panose="020B0503030101060003" pitchFamily="34" charset="77"/>
              <a:ea typeface="+mn-ea"/>
              <a:cs typeface="+mn-cs"/>
            </a:endParaRPr>
          </a:p>
        </p:txBody>
      </p:sp>
      <p:pic>
        <p:nvPicPr>
          <p:cNvPr id="13" name="Graphic 12" descr="Gears with solid fill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33277" y="518181"/>
            <a:ext cx="1765962" cy="1765962"/>
          </a:xfrm>
          <a:prstGeom prst="rect">
            <a:avLst/>
          </a:prstGeom>
          <a:effectLst>
            <a:outerShdw blurRad="177800" sx="102000" sy="102000" algn="ct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7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8" dur="7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manog\OneDrive\Desktop\business-meeting-silhouette-sunset-37284204.jpgbusiness-meeting-silhouette-sunset-37284204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 bwMode="auto">
          <a:xfrm>
            <a:off x="0" y="0"/>
            <a:ext cx="122523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26" name="Graphic 22"/>
          <p:cNvSpPr/>
          <p:nvPr/>
        </p:nvSpPr>
        <p:spPr>
          <a:xfrm rot="20322550">
            <a:off x="2891879" y="-462708"/>
            <a:ext cx="3095840" cy="3106380"/>
          </a:xfrm>
          <a:custGeom>
            <a:avLst/>
            <a:gdLst>
              <a:gd name="connsiteX0" fmla="*/ 1783371 w 4040992"/>
              <a:gd name="connsiteY0" fmla="*/ -70 h 4054751"/>
              <a:gd name="connsiteX1" fmla="*/ 1679638 w 4040992"/>
              <a:gd name="connsiteY1" fmla="*/ 208425 h 4054751"/>
              <a:gd name="connsiteX2" fmla="*/ 1575904 w 4040992"/>
              <a:gd name="connsiteY2" fmla="*/ 416940 h 4054751"/>
              <a:gd name="connsiteX3" fmla="*/ 1474709 w 4040992"/>
              <a:gd name="connsiteY3" fmla="*/ 452102 h 4054751"/>
              <a:gd name="connsiteX4" fmla="*/ 1289215 w 4040992"/>
              <a:gd name="connsiteY4" fmla="*/ 529824 h 4054751"/>
              <a:gd name="connsiteX5" fmla="*/ 1204935 w 4040992"/>
              <a:gd name="connsiteY5" fmla="*/ 572403 h 4054751"/>
              <a:gd name="connsiteX6" fmla="*/ 983258 w 4040992"/>
              <a:gd name="connsiteY6" fmla="*/ 496954 h 4054751"/>
              <a:gd name="connsiteX7" fmla="*/ 761599 w 4040992"/>
              <a:gd name="connsiteY7" fmla="*/ 421486 h 4054751"/>
              <a:gd name="connsiteX8" fmla="*/ 594762 w 4040992"/>
              <a:gd name="connsiteY8" fmla="*/ 589937 h 4054751"/>
              <a:gd name="connsiteX9" fmla="*/ 427944 w 4040992"/>
              <a:gd name="connsiteY9" fmla="*/ 758407 h 4054751"/>
              <a:gd name="connsiteX10" fmla="*/ 498588 w 4040992"/>
              <a:gd name="connsiteY10" fmla="*/ 977841 h 4054751"/>
              <a:gd name="connsiteX11" fmla="*/ 569250 w 4040992"/>
              <a:gd name="connsiteY11" fmla="*/ 1197274 h 4054751"/>
              <a:gd name="connsiteX12" fmla="*/ 526490 w 4040992"/>
              <a:gd name="connsiteY12" fmla="*/ 1287910 h 4054751"/>
              <a:gd name="connsiteX13" fmla="*/ 451455 w 4040992"/>
              <a:gd name="connsiteY13" fmla="*/ 1473951 h 4054751"/>
              <a:gd name="connsiteX14" fmla="*/ 419181 w 4040992"/>
              <a:gd name="connsiteY14" fmla="*/ 1569357 h 4054751"/>
              <a:gd name="connsiteX15" fmla="*/ 209564 w 4040992"/>
              <a:gd name="connsiteY15" fmla="*/ 1676857 h 4054751"/>
              <a:gd name="connsiteX16" fmla="*/ -52 w 4040992"/>
              <a:gd name="connsiteY16" fmla="*/ 1784356 h 4054751"/>
              <a:gd name="connsiteX17" fmla="*/ -52 w 4040992"/>
              <a:gd name="connsiteY17" fmla="*/ 2022666 h 4054751"/>
              <a:gd name="connsiteX18" fmla="*/ -52 w 4040992"/>
              <a:gd name="connsiteY18" fmla="*/ 2260957 h 4054751"/>
              <a:gd name="connsiteX19" fmla="*/ 207267 w 4040992"/>
              <a:gd name="connsiteY19" fmla="*/ 2365289 h 4054751"/>
              <a:gd name="connsiteX20" fmla="*/ 414567 w 4040992"/>
              <a:gd name="connsiteY20" fmla="*/ 2469639 h 4054751"/>
              <a:gd name="connsiteX21" fmla="*/ 449528 w 4040992"/>
              <a:gd name="connsiteY21" fmla="*/ 2571418 h 4054751"/>
              <a:gd name="connsiteX22" fmla="*/ 527157 w 4040992"/>
              <a:gd name="connsiteY22" fmla="*/ 2758634 h 4054751"/>
              <a:gd name="connsiteX23" fmla="*/ 569825 w 4040992"/>
              <a:gd name="connsiteY23" fmla="*/ 2844089 h 4054751"/>
              <a:gd name="connsiteX24" fmla="*/ 502553 w 4040992"/>
              <a:gd name="connsiteY24" fmla="*/ 3055826 h 4054751"/>
              <a:gd name="connsiteX25" fmla="*/ 431909 w 4040992"/>
              <a:gd name="connsiteY25" fmla="*/ 3278055 h 4054751"/>
              <a:gd name="connsiteX26" fmla="*/ 596041 w 4040992"/>
              <a:gd name="connsiteY26" fmla="*/ 3456382 h 4054751"/>
              <a:gd name="connsiteX27" fmla="*/ 763563 w 4040992"/>
              <a:gd name="connsiteY27" fmla="*/ 3624218 h 4054751"/>
              <a:gd name="connsiteX28" fmla="*/ 981739 w 4040992"/>
              <a:gd name="connsiteY28" fmla="*/ 3553204 h 4054751"/>
              <a:gd name="connsiteX29" fmla="*/ 1199915 w 4040992"/>
              <a:gd name="connsiteY29" fmla="*/ 3482190 h 4054751"/>
              <a:gd name="connsiteX30" fmla="*/ 1309002 w 4040992"/>
              <a:gd name="connsiteY30" fmla="*/ 3533675 h 4054751"/>
              <a:gd name="connsiteX31" fmla="*/ 1496775 w 4040992"/>
              <a:gd name="connsiteY31" fmla="*/ 3610951 h 4054751"/>
              <a:gd name="connsiteX32" fmla="*/ 1575441 w 4040992"/>
              <a:gd name="connsiteY32" fmla="*/ 3636740 h 4054751"/>
              <a:gd name="connsiteX33" fmla="*/ 1679415 w 4040992"/>
              <a:gd name="connsiteY33" fmla="*/ 3845702 h 4054751"/>
              <a:gd name="connsiteX34" fmla="*/ 1783371 w 4040992"/>
              <a:gd name="connsiteY34" fmla="*/ 4054682 h 4054751"/>
              <a:gd name="connsiteX35" fmla="*/ 2020444 w 4040992"/>
              <a:gd name="connsiteY35" fmla="*/ 4054682 h 4054751"/>
              <a:gd name="connsiteX36" fmla="*/ 2257518 w 4040992"/>
              <a:gd name="connsiteY36" fmla="*/ 4054682 h 4054751"/>
              <a:gd name="connsiteX37" fmla="*/ 2361251 w 4040992"/>
              <a:gd name="connsiteY37" fmla="*/ 3846167 h 4054751"/>
              <a:gd name="connsiteX38" fmla="*/ 2464985 w 4040992"/>
              <a:gd name="connsiteY38" fmla="*/ 3637654 h 4054751"/>
              <a:gd name="connsiteX39" fmla="*/ 2566180 w 4040992"/>
              <a:gd name="connsiteY39" fmla="*/ 3602491 h 4054751"/>
              <a:gd name="connsiteX40" fmla="*/ 2751674 w 4040992"/>
              <a:gd name="connsiteY40" fmla="*/ 3524769 h 4054751"/>
              <a:gd name="connsiteX41" fmla="*/ 2835954 w 4040992"/>
              <a:gd name="connsiteY41" fmla="*/ 3482190 h 4054751"/>
              <a:gd name="connsiteX42" fmla="*/ 3057965 w 4040992"/>
              <a:gd name="connsiteY42" fmla="*/ 3557769 h 4054751"/>
              <a:gd name="connsiteX43" fmla="*/ 3279994 w 4040992"/>
              <a:gd name="connsiteY43" fmla="*/ 3633349 h 4054751"/>
              <a:gd name="connsiteX44" fmla="*/ 3447183 w 4040992"/>
              <a:gd name="connsiteY44" fmla="*/ 3463537 h 4054751"/>
              <a:gd name="connsiteX45" fmla="*/ 3610018 w 4040992"/>
              <a:gd name="connsiteY45" fmla="*/ 3280645 h 4054751"/>
              <a:gd name="connsiteX46" fmla="*/ 3538336 w 4040992"/>
              <a:gd name="connsiteY46" fmla="*/ 3060671 h 4054751"/>
              <a:gd name="connsiteX47" fmla="*/ 3470990 w 4040992"/>
              <a:gd name="connsiteY47" fmla="*/ 2853778 h 4054751"/>
              <a:gd name="connsiteX48" fmla="*/ 3513695 w 4040992"/>
              <a:gd name="connsiteY48" fmla="*/ 2768249 h 4054751"/>
              <a:gd name="connsiteX49" fmla="*/ 3591361 w 4040992"/>
              <a:gd name="connsiteY49" fmla="*/ 2580958 h 4054751"/>
              <a:gd name="connsiteX50" fmla="*/ 3626322 w 4040992"/>
              <a:gd name="connsiteY50" fmla="*/ 2479180 h 4054751"/>
              <a:gd name="connsiteX51" fmla="*/ 3833622 w 4040992"/>
              <a:gd name="connsiteY51" fmla="*/ 2374829 h 4054751"/>
              <a:gd name="connsiteX52" fmla="*/ 4040941 w 4040992"/>
              <a:gd name="connsiteY52" fmla="*/ 2270498 h 4054751"/>
              <a:gd name="connsiteX53" fmla="*/ 4040941 w 4040992"/>
              <a:gd name="connsiteY53" fmla="*/ 2032076 h 4054751"/>
              <a:gd name="connsiteX54" fmla="*/ 4040941 w 4040992"/>
              <a:gd name="connsiteY54" fmla="*/ 1793636 h 4054751"/>
              <a:gd name="connsiteX55" fmla="*/ 3833622 w 4040992"/>
              <a:gd name="connsiteY55" fmla="*/ 1689304 h 4054751"/>
              <a:gd name="connsiteX56" fmla="*/ 3626322 w 4040992"/>
              <a:gd name="connsiteY56" fmla="*/ 1584954 h 4054751"/>
              <a:gd name="connsiteX57" fmla="*/ 3591361 w 4040992"/>
              <a:gd name="connsiteY57" fmla="*/ 1483194 h 4054751"/>
              <a:gd name="connsiteX58" fmla="*/ 3514066 w 4040992"/>
              <a:gd name="connsiteY58" fmla="*/ 1296630 h 4054751"/>
              <a:gd name="connsiteX59" fmla="*/ 3471732 w 4040992"/>
              <a:gd name="connsiteY59" fmla="*/ 1211846 h 4054751"/>
              <a:gd name="connsiteX60" fmla="*/ 3546766 w 4040992"/>
              <a:gd name="connsiteY60" fmla="*/ 988909 h 4054751"/>
              <a:gd name="connsiteX61" fmla="*/ 3621783 w 4040992"/>
              <a:gd name="connsiteY61" fmla="*/ 765972 h 4054751"/>
              <a:gd name="connsiteX62" fmla="*/ 3449555 w 4040992"/>
              <a:gd name="connsiteY62" fmla="*/ 593683 h 4054751"/>
              <a:gd name="connsiteX63" fmla="*/ 3277326 w 4040992"/>
              <a:gd name="connsiteY63" fmla="*/ 421393 h 4054751"/>
              <a:gd name="connsiteX64" fmla="*/ 3059150 w 4040992"/>
              <a:gd name="connsiteY64" fmla="*/ 496674 h 4054751"/>
              <a:gd name="connsiteX65" fmla="*/ 2840975 w 4040992"/>
              <a:gd name="connsiteY65" fmla="*/ 571956 h 4054751"/>
              <a:gd name="connsiteX66" fmla="*/ 2750859 w 4040992"/>
              <a:gd name="connsiteY66" fmla="*/ 529228 h 4054751"/>
              <a:gd name="connsiteX67" fmla="*/ 2565884 w 4040992"/>
              <a:gd name="connsiteY67" fmla="*/ 454040 h 4054751"/>
              <a:gd name="connsiteX68" fmla="*/ 2471025 w 4040992"/>
              <a:gd name="connsiteY68" fmla="*/ 421561 h 4054751"/>
              <a:gd name="connsiteX69" fmla="*/ 2364142 w 4040992"/>
              <a:gd name="connsiteY69" fmla="*/ 210736 h 4054751"/>
              <a:gd name="connsiteX70" fmla="*/ 2257240 w 4040992"/>
              <a:gd name="connsiteY70" fmla="*/ -70 h 4054751"/>
              <a:gd name="connsiteX71" fmla="*/ 2020315 w 4040992"/>
              <a:gd name="connsiteY71" fmla="*/ -70 h 4054751"/>
              <a:gd name="connsiteX72" fmla="*/ 2020444 w 4040992"/>
              <a:gd name="connsiteY72" fmla="*/ 1321991 h 4054751"/>
              <a:gd name="connsiteX73" fmla="*/ 2329014 w 4040992"/>
              <a:gd name="connsiteY73" fmla="*/ 1388124 h 4054751"/>
              <a:gd name="connsiteX74" fmla="*/ 2709506 w 4040992"/>
              <a:gd name="connsiteY74" fmla="*/ 1850805 h 4054751"/>
              <a:gd name="connsiteX75" fmla="*/ 2709506 w 4040992"/>
              <a:gd name="connsiteY75" fmla="*/ 2213347 h 4054751"/>
              <a:gd name="connsiteX76" fmla="*/ 2205420 w 4040992"/>
              <a:gd name="connsiteY76" fmla="*/ 2723620 h 4054751"/>
              <a:gd name="connsiteX77" fmla="*/ 1873413 w 4040992"/>
              <a:gd name="connsiteY77" fmla="*/ 2732434 h 4054751"/>
              <a:gd name="connsiteX78" fmla="*/ 1517766 w 4040992"/>
              <a:gd name="connsiteY78" fmla="*/ 2537653 h 4054751"/>
              <a:gd name="connsiteX79" fmla="*/ 1580573 w 4040992"/>
              <a:gd name="connsiteY79" fmla="*/ 1470336 h 4054751"/>
              <a:gd name="connsiteX80" fmla="*/ 2020444 w 4040992"/>
              <a:gd name="connsiteY80" fmla="*/ 1321991 h 4054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</a:cxnLst>
            <a:rect l="l" t="t" r="r" b="b"/>
            <a:pathLst>
              <a:path w="4040992" h="4054751">
                <a:moveTo>
                  <a:pt x="1783371" y="-70"/>
                </a:moveTo>
                <a:lnTo>
                  <a:pt x="1679638" y="208425"/>
                </a:lnTo>
                <a:lnTo>
                  <a:pt x="1575904" y="416940"/>
                </a:lnTo>
                <a:lnTo>
                  <a:pt x="1474709" y="452102"/>
                </a:lnTo>
                <a:cubicBezTo>
                  <a:pt x="1419053" y="471438"/>
                  <a:pt x="1335577" y="506406"/>
                  <a:pt x="1289215" y="529824"/>
                </a:cubicBezTo>
                <a:lnTo>
                  <a:pt x="1204935" y="572403"/>
                </a:lnTo>
                <a:lnTo>
                  <a:pt x="983258" y="496954"/>
                </a:lnTo>
                <a:lnTo>
                  <a:pt x="761599" y="421486"/>
                </a:lnTo>
                <a:lnTo>
                  <a:pt x="594762" y="589937"/>
                </a:lnTo>
                <a:lnTo>
                  <a:pt x="427944" y="758407"/>
                </a:lnTo>
                <a:lnTo>
                  <a:pt x="498588" y="977841"/>
                </a:lnTo>
                <a:lnTo>
                  <a:pt x="569250" y="1197274"/>
                </a:lnTo>
                <a:lnTo>
                  <a:pt x="526490" y="1287910"/>
                </a:lnTo>
                <a:cubicBezTo>
                  <a:pt x="502973" y="1337760"/>
                  <a:pt x="469208" y="1421478"/>
                  <a:pt x="451455" y="1473951"/>
                </a:cubicBezTo>
                <a:lnTo>
                  <a:pt x="419181" y="1569357"/>
                </a:lnTo>
                <a:lnTo>
                  <a:pt x="209564" y="1676857"/>
                </a:lnTo>
                <a:lnTo>
                  <a:pt x="-52" y="1784356"/>
                </a:lnTo>
                <a:lnTo>
                  <a:pt x="-52" y="2022666"/>
                </a:lnTo>
                <a:lnTo>
                  <a:pt x="-52" y="2260957"/>
                </a:lnTo>
                <a:lnTo>
                  <a:pt x="207267" y="2365289"/>
                </a:lnTo>
                <a:lnTo>
                  <a:pt x="414567" y="2469639"/>
                </a:lnTo>
                <a:lnTo>
                  <a:pt x="449528" y="2571418"/>
                </a:lnTo>
                <a:cubicBezTo>
                  <a:pt x="468753" y="2627394"/>
                  <a:pt x="503688" y="2711635"/>
                  <a:pt x="527157" y="2758634"/>
                </a:cubicBezTo>
                <a:lnTo>
                  <a:pt x="569825" y="2844089"/>
                </a:lnTo>
                <a:lnTo>
                  <a:pt x="502553" y="3055826"/>
                </a:lnTo>
                <a:cubicBezTo>
                  <a:pt x="465557" y="3172286"/>
                  <a:pt x="433777" y="3272286"/>
                  <a:pt x="431909" y="3278055"/>
                </a:cubicBezTo>
                <a:cubicBezTo>
                  <a:pt x="430041" y="3283824"/>
                  <a:pt x="503900" y="3364076"/>
                  <a:pt x="596041" y="3456382"/>
                </a:cubicBezTo>
                <a:lnTo>
                  <a:pt x="763563" y="3624218"/>
                </a:lnTo>
                <a:lnTo>
                  <a:pt x="981739" y="3553204"/>
                </a:lnTo>
                <a:lnTo>
                  <a:pt x="1199915" y="3482190"/>
                </a:lnTo>
                <a:lnTo>
                  <a:pt x="1309002" y="3533675"/>
                </a:lnTo>
                <a:cubicBezTo>
                  <a:pt x="1369001" y="3561993"/>
                  <a:pt x="1453503" y="3596768"/>
                  <a:pt x="1496775" y="3610951"/>
                </a:cubicBezTo>
                <a:lnTo>
                  <a:pt x="1575441" y="3636740"/>
                </a:lnTo>
                <a:lnTo>
                  <a:pt x="1679415" y="3845702"/>
                </a:lnTo>
                <a:lnTo>
                  <a:pt x="1783371" y="4054682"/>
                </a:lnTo>
                <a:lnTo>
                  <a:pt x="2020444" y="4054682"/>
                </a:lnTo>
                <a:lnTo>
                  <a:pt x="2257518" y="4054682"/>
                </a:lnTo>
                <a:lnTo>
                  <a:pt x="2361251" y="3846167"/>
                </a:lnTo>
                <a:lnTo>
                  <a:pt x="2464985" y="3637654"/>
                </a:lnTo>
                <a:lnTo>
                  <a:pt x="2566180" y="3602491"/>
                </a:lnTo>
                <a:cubicBezTo>
                  <a:pt x="2621836" y="3583155"/>
                  <a:pt x="2705313" y="3548187"/>
                  <a:pt x="2751674" y="3524769"/>
                </a:cubicBezTo>
                <a:lnTo>
                  <a:pt x="2835954" y="3482190"/>
                </a:lnTo>
                <a:lnTo>
                  <a:pt x="3057965" y="3557769"/>
                </a:lnTo>
                <a:lnTo>
                  <a:pt x="3279994" y="3633349"/>
                </a:lnTo>
                <a:lnTo>
                  <a:pt x="3447183" y="3463537"/>
                </a:lnTo>
                <a:cubicBezTo>
                  <a:pt x="3544761" y="3364432"/>
                  <a:pt x="3612553" y="3288279"/>
                  <a:pt x="3610018" y="3280645"/>
                </a:cubicBezTo>
                <a:cubicBezTo>
                  <a:pt x="3607630" y="3273452"/>
                  <a:pt x="3575375" y="3174464"/>
                  <a:pt x="3538336" y="3060671"/>
                </a:cubicBezTo>
                <a:lnTo>
                  <a:pt x="3470990" y="2853778"/>
                </a:lnTo>
                <a:lnTo>
                  <a:pt x="3513695" y="2768249"/>
                </a:lnTo>
                <a:cubicBezTo>
                  <a:pt x="3537185" y="2721208"/>
                  <a:pt x="3572136" y="2636935"/>
                  <a:pt x="3591361" y="2580958"/>
                </a:cubicBezTo>
                <a:lnTo>
                  <a:pt x="3626322" y="2479180"/>
                </a:lnTo>
                <a:lnTo>
                  <a:pt x="3833622" y="2374829"/>
                </a:lnTo>
                <a:lnTo>
                  <a:pt x="4040941" y="2270498"/>
                </a:lnTo>
                <a:lnTo>
                  <a:pt x="4040941" y="2032076"/>
                </a:lnTo>
                <a:lnTo>
                  <a:pt x="4040941" y="1793636"/>
                </a:lnTo>
                <a:lnTo>
                  <a:pt x="3833622" y="1689304"/>
                </a:lnTo>
                <a:lnTo>
                  <a:pt x="3626322" y="1584954"/>
                </a:lnTo>
                <a:lnTo>
                  <a:pt x="3591361" y="1483194"/>
                </a:lnTo>
                <a:cubicBezTo>
                  <a:pt x="3572136" y="1427217"/>
                  <a:pt x="3537350" y="1343259"/>
                  <a:pt x="3514066" y="1296630"/>
                </a:cubicBezTo>
                <a:lnTo>
                  <a:pt x="3471732" y="1211846"/>
                </a:lnTo>
                <a:lnTo>
                  <a:pt x="3546766" y="988909"/>
                </a:lnTo>
                <a:lnTo>
                  <a:pt x="3621783" y="765972"/>
                </a:lnTo>
                <a:lnTo>
                  <a:pt x="3449555" y="593683"/>
                </a:lnTo>
                <a:lnTo>
                  <a:pt x="3277326" y="421393"/>
                </a:lnTo>
                <a:lnTo>
                  <a:pt x="3059150" y="496674"/>
                </a:lnTo>
                <a:lnTo>
                  <a:pt x="2840975" y="571956"/>
                </a:lnTo>
                <a:lnTo>
                  <a:pt x="2750859" y="529228"/>
                </a:lnTo>
                <a:cubicBezTo>
                  <a:pt x="2701295" y="505727"/>
                  <a:pt x="2618057" y="471895"/>
                  <a:pt x="2565884" y="454040"/>
                </a:cubicBezTo>
                <a:lnTo>
                  <a:pt x="2471025" y="421561"/>
                </a:lnTo>
                <a:lnTo>
                  <a:pt x="2364142" y="210736"/>
                </a:lnTo>
                <a:lnTo>
                  <a:pt x="2257240" y="-70"/>
                </a:lnTo>
                <a:lnTo>
                  <a:pt x="2020315" y="-70"/>
                </a:lnTo>
                <a:close/>
                <a:moveTo>
                  <a:pt x="2020444" y="1321991"/>
                </a:moveTo>
                <a:cubicBezTo>
                  <a:pt x="2154608" y="1321991"/>
                  <a:pt x="2221015" y="1336224"/>
                  <a:pt x="2329014" y="1388124"/>
                </a:cubicBezTo>
                <a:cubicBezTo>
                  <a:pt x="2512242" y="1476175"/>
                  <a:pt x="2654356" y="1648990"/>
                  <a:pt x="2709506" y="1850805"/>
                </a:cubicBezTo>
                <a:cubicBezTo>
                  <a:pt x="2732927" y="1936513"/>
                  <a:pt x="2732927" y="2127640"/>
                  <a:pt x="2709506" y="2213347"/>
                </a:cubicBezTo>
                <a:cubicBezTo>
                  <a:pt x="2642083" y="2460071"/>
                  <a:pt x="2447166" y="2657383"/>
                  <a:pt x="2205420" y="2723620"/>
                </a:cubicBezTo>
                <a:cubicBezTo>
                  <a:pt x="2122572" y="2746320"/>
                  <a:pt x="1955248" y="2750756"/>
                  <a:pt x="1873413" y="2732434"/>
                </a:cubicBezTo>
                <a:cubicBezTo>
                  <a:pt x="1737461" y="2701995"/>
                  <a:pt x="1613872" y="2634312"/>
                  <a:pt x="1517766" y="2537653"/>
                </a:cubicBezTo>
                <a:cubicBezTo>
                  <a:pt x="1218474" y="2236635"/>
                  <a:pt x="1248390" y="1728257"/>
                  <a:pt x="1580573" y="1470336"/>
                </a:cubicBezTo>
                <a:cubicBezTo>
                  <a:pt x="1716937" y="1364458"/>
                  <a:pt x="1842874" y="1321991"/>
                  <a:pt x="2020444" y="1321991"/>
                </a:cubicBezTo>
                <a:close/>
              </a:path>
            </a:pathLst>
          </a:custGeom>
          <a:ln w="947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 useBgFill="1">
        <p:nvSpPr>
          <p:cNvPr id="24" name="Graphic 22"/>
          <p:cNvSpPr/>
          <p:nvPr/>
        </p:nvSpPr>
        <p:spPr>
          <a:xfrm>
            <a:off x="202281" y="616947"/>
            <a:ext cx="3095840" cy="3106380"/>
          </a:xfrm>
          <a:custGeom>
            <a:avLst/>
            <a:gdLst>
              <a:gd name="connsiteX0" fmla="*/ 1783371 w 4040992"/>
              <a:gd name="connsiteY0" fmla="*/ -70 h 4054751"/>
              <a:gd name="connsiteX1" fmla="*/ 1679638 w 4040992"/>
              <a:gd name="connsiteY1" fmla="*/ 208425 h 4054751"/>
              <a:gd name="connsiteX2" fmla="*/ 1575904 w 4040992"/>
              <a:gd name="connsiteY2" fmla="*/ 416940 h 4054751"/>
              <a:gd name="connsiteX3" fmla="*/ 1474709 w 4040992"/>
              <a:gd name="connsiteY3" fmla="*/ 452102 h 4054751"/>
              <a:gd name="connsiteX4" fmla="*/ 1289215 w 4040992"/>
              <a:gd name="connsiteY4" fmla="*/ 529824 h 4054751"/>
              <a:gd name="connsiteX5" fmla="*/ 1204935 w 4040992"/>
              <a:gd name="connsiteY5" fmla="*/ 572403 h 4054751"/>
              <a:gd name="connsiteX6" fmla="*/ 983258 w 4040992"/>
              <a:gd name="connsiteY6" fmla="*/ 496954 h 4054751"/>
              <a:gd name="connsiteX7" fmla="*/ 761599 w 4040992"/>
              <a:gd name="connsiteY7" fmla="*/ 421486 h 4054751"/>
              <a:gd name="connsiteX8" fmla="*/ 594762 w 4040992"/>
              <a:gd name="connsiteY8" fmla="*/ 589937 h 4054751"/>
              <a:gd name="connsiteX9" fmla="*/ 427944 w 4040992"/>
              <a:gd name="connsiteY9" fmla="*/ 758407 h 4054751"/>
              <a:gd name="connsiteX10" fmla="*/ 498588 w 4040992"/>
              <a:gd name="connsiteY10" fmla="*/ 977841 h 4054751"/>
              <a:gd name="connsiteX11" fmla="*/ 569250 w 4040992"/>
              <a:gd name="connsiteY11" fmla="*/ 1197274 h 4054751"/>
              <a:gd name="connsiteX12" fmla="*/ 526490 w 4040992"/>
              <a:gd name="connsiteY12" fmla="*/ 1287910 h 4054751"/>
              <a:gd name="connsiteX13" fmla="*/ 451455 w 4040992"/>
              <a:gd name="connsiteY13" fmla="*/ 1473951 h 4054751"/>
              <a:gd name="connsiteX14" fmla="*/ 419181 w 4040992"/>
              <a:gd name="connsiteY14" fmla="*/ 1569357 h 4054751"/>
              <a:gd name="connsiteX15" fmla="*/ 209564 w 4040992"/>
              <a:gd name="connsiteY15" fmla="*/ 1676857 h 4054751"/>
              <a:gd name="connsiteX16" fmla="*/ -52 w 4040992"/>
              <a:gd name="connsiteY16" fmla="*/ 1784356 h 4054751"/>
              <a:gd name="connsiteX17" fmla="*/ -52 w 4040992"/>
              <a:gd name="connsiteY17" fmla="*/ 2022666 h 4054751"/>
              <a:gd name="connsiteX18" fmla="*/ -52 w 4040992"/>
              <a:gd name="connsiteY18" fmla="*/ 2260957 h 4054751"/>
              <a:gd name="connsiteX19" fmla="*/ 207267 w 4040992"/>
              <a:gd name="connsiteY19" fmla="*/ 2365289 h 4054751"/>
              <a:gd name="connsiteX20" fmla="*/ 414567 w 4040992"/>
              <a:gd name="connsiteY20" fmla="*/ 2469639 h 4054751"/>
              <a:gd name="connsiteX21" fmla="*/ 449528 w 4040992"/>
              <a:gd name="connsiteY21" fmla="*/ 2571418 h 4054751"/>
              <a:gd name="connsiteX22" fmla="*/ 527157 w 4040992"/>
              <a:gd name="connsiteY22" fmla="*/ 2758634 h 4054751"/>
              <a:gd name="connsiteX23" fmla="*/ 569825 w 4040992"/>
              <a:gd name="connsiteY23" fmla="*/ 2844089 h 4054751"/>
              <a:gd name="connsiteX24" fmla="*/ 502553 w 4040992"/>
              <a:gd name="connsiteY24" fmla="*/ 3055826 h 4054751"/>
              <a:gd name="connsiteX25" fmla="*/ 431909 w 4040992"/>
              <a:gd name="connsiteY25" fmla="*/ 3278055 h 4054751"/>
              <a:gd name="connsiteX26" fmla="*/ 596041 w 4040992"/>
              <a:gd name="connsiteY26" fmla="*/ 3456382 h 4054751"/>
              <a:gd name="connsiteX27" fmla="*/ 763563 w 4040992"/>
              <a:gd name="connsiteY27" fmla="*/ 3624218 h 4054751"/>
              <a:gd name="connsiteX28" fmla="*/ 981739 w 4040992"/>
              <a:gd name="connsiteY28" fmla="*/ 3553204 h 4054751"/>
              <a:gd name="connsiteX29" fmla="*/ 1199915 w 4040992"/>
              <a:gd name="connsiteY29" fmla="*/ 3482190 h 4054751"/>
              <a:gd name="connsiteX30" fmla="*/ 1309002 w 4040992"/>
              <a:gd name="connsiteY30" fmla="*/ 3533675 h 4054751"/>
              <a:gd name="connsiteX31" fmla="*/ 1496775 w 4040992"/>
              <a:gd name="connsiteY31" fmla="*/ 3610951 h 4054751"/>
              <a:gd name="connsiteX32" fmla="*/ 1575441 w 4040992"/>
              <a:gd name="connsiteY32" fmla="*/ 3636740 h 4054751"/>
              <a:gd name="connsiteX33" fmla="*/ 1679415 w 4040992"/>
              <a:gd name="connsiteY33" fmla="*/ 3845702 h 4054751"/>
              <a:gd name="connsiteX34" fmla="*/ 1783371 w 4040992"/>
              <a:gd name="connsiteY34" fmla="*/ 4054682 h 4054751"/>
              <a:gd name="connsiteX35" fmla="*/ 2020444 w 4040992"/>
              <a:gd name="connsiteY35" fmla="*/ 4054682 h 4054751"/>
              <a:gd name="connsiteX36" fmla="*/ 2257518 w 4040992"/>
              <a:gd name="connsiteY36" fmla="*/ 4054682 h 4054751"/>
              <a:gd name="connsiteX37" fmla="*/ 2361251 w 4040992"/>
              <a:gd name="connsiteY37" fmla="*/ 3846167 h 4054751"/>
              <a:gd name="connsiteX38" fmla="*/ 2464985 w 4040992"/>
              <a:gd name="connsiteY38" fmla="*/ 3637654 h 4054751"/>
              <a:gd name="connsiteX39" fmla="*/ 2566180 w 4040992"/>
              <a:gd name="connsiteY39" fmla="*/ 3602491 h 4054751"/>
              <a:gd name="connsiteX40" fmla="*/ 2751674 w 4040992"/>
              <a:gd name="connsiteY40" fmla="*/ 3524769 h 4054751"/>
              <a:gd name="connsiteX41" fmla="*/ 2835954 w 4040992"/>
              <a:gd name="connsiteY41" fmla="*/ 3482190 h 4054751"/>
              <a:gd name="connsiteX42" fmla="*/ 3057965 w 4040992"/>
              <a:gd name="connsiteY42" fmla="*/ 3557769 h 4054751"/>
              <a:gd name="connsiteX43" fmla="*/ 3279994 w 4040992"/>
              <a:gd name="connsiteY43" fmla="*/ 3633349 h 4054751"/>
              <a:gd name="connsiteX44" fmla="*/ 3447183 w 4040992"/>
              <a:gd name="connsiteY44" fmla="*/ 3463537 h 4054751"/>
              <a:gd name="connsiteX45" fmla="*/ 3610018 w 4040992"/>
              <a:gd name="connsiteY45" fmla="*/ 3280645 h 4054751"/>
              <a:gd name="connsiteX46" fmla="*/ 3538336 w 4040992"/>
              <a:gd name="connsiteY46" fmla="*/ 3060671 h 4054751"/>
              <a:gd name="connsiteX47" fmla="*/ 3470990 w 4040992"/>
              <a:gd name="connsiteY47" fmla="*/ 2853778 h 4054751"/>
              <a:gd name="connsiteX48" fmla="*/ 3513695 w 4040992"/>
              <a:gd name="connsiteY48" fmla="*/ 2768249 h 4054751"/>
              <a:gd name="connsiteX49" fmla="*/ 3591361 w 4040992"/>
              <a:gd name="connsiteY49" fmla="*/ 2580958 h 4054751"/>
              <a:gd name="connsiteX50" fmla="*/ 3626322 w 4040992"/>
              <a:gd name="connsiteY50" fmla="*/ 2479180 h 4054751"/>
              <a:gd name="connsiteX51" fmla="*/ 3833622 w 4040992"/>
              <a:gd name="connsiteY51" fmla="*/ 2374829 h 4054751"/>
              <a:gd name="connsiteX52" fmla="*/ 4040941 w 4040992"/>
              <a:gd name="connsiteY52" fmla="*/ 2270498 h 4054751"/>
              <a:gd name="connsiteX53" fmla="*/ 4040941 w 4040992"/>
              <a:gd name="connsiteY53" fmla="*/ 2032076 h 4054751"/>
              <a:gd name="connsiteX54" fmla="*/ 4040941 w 4040992"/>
              <a:gd name="connsiteY54" fmla="*/ 1793636 h 4054751"/>
              <a:gd name="connsiteX55" fmla="*/ 3833622 w 4040992"/>
              <a:gd name="connsiteY55" fmla="*/ 1689304 h 4054751"/>
              <a:gd name="connsiteX56" fmla="*/ 3626322 w 4040992"/>
              <a:gd name="connsiteY56" fmla="*/ 1584954 h 4054751"/>
              <a:gd name="connsiteX57" fmla="*/ 3591361 w 4040992"/>
              <a:gd name="connsiteY57" fmla="*/ 1483194 h 4054751"/>
              <a:gd name="connsiteX58" fmla="*/ 3514066 w 4040992"/>
              <a:gd name="connsiteY58" fmla="*/ 1296630 h 4054751"/>
              <a:gd name="connsiteX59" fmla="*/ 3471732 w 4040992"/>
              <a:gd name="connsiteY59" fmla="*/ 1211846 h 4054751"/>
              <a:gd name="connsiteX60" fmla="*/ 3546766 w 4040992"/>
              <a:gd name="connsiteY60" fmla="*/ 988909 h 4054751"/>
              <a:gd name="connsiteX61" fmla="*/ 3621783 w 4040992"/>
              <a:gd name="connsiteY61" fmla="*/ 765972 h 4054751"/>
              <a:gd name="connsiteX62" fmla="*/ 3449555 w 4040992"/>
              <a:gd name="connsiteY62" fmla="*/ 593683 h 4054751"/>
              <a:gd name="connsiteX63" fmla="*/ 3277326 w 4040992"/>
              <a:gd name="connsiteY63" fmla="*/ 421393 h 4054751"/>
              <a:gd name="connsiteX64" fmla="*/ 3059150 w 4040992"/>
              <a:gd name="connsiteY64" fmla="*/ 496674 h 4054751"/>
              <a:gd name="connsiteX65" fmla="*/ 2840975 w 4040992"/>
              <a:gd name="connsiteY65" fmla="*/ 571956 h 4054751"/>
              <a:gd name="connsiteX66" fmla="*/ 2750859 w 4040992"/>
              <a:gd name="connsiteY66" fmla="*/ 529228 h 4054751"/>
              <a:gd name="connsiteX67" fmla="*/ 2565884 w 4040992"/>
              <a:gd name="connsiteY67" fmla="*/ 454040 h 4054751"/>
              <a:gd name="connsiteX68" fmla="*/ 2471025 w 4040992"/>
              <a:gd name="connsiteY68" fmla="*/ 421561 h 4054751"/>
              <a:gd name="connsiteX69" fmla="*/ 2364142 w 4040992"/>
              <a:gd name="connsiteY69" fmla="*/ 210736 h 4054751"/>
              <a:gd name="connsiteX70" fmla="*/ 2257240 w 4040992"/>
              <a:gd name="connsiteY70" fmla="*/ -70 h 4054751"/>
              <a:gd name="connsiteX71" fmla="*/ 2020315 w 4040992"/>
              <a:gd name="connsiteY71" fmla="*/ -70 h 4054751"/>
              <a:gd name="connsiteX72" fmla="*/ 2020444 w 4040992"/>
              <a:gd name="connsiteY72" fmla="*/ 1321991 h 4054751"/>
              <a:gd name="connsiteX73" fmla="*/ 2329014 w 4040992"/>
              <a:gd name="connsiteY73" fmla="*/ 1388124 h 4054751"/>
              <a:gd name="connsiteX74" fmla="*/ 2709506 w 4040992"/>
              <a:gd name="connsiteY74" fmla="*/ 1850805 h 4054751"/>
              <a:gd name="connsiteX75" fmla="*/ 2709506 w 4040992"/>
              <a:gd name="connsiteY75" fmla="*/ 2213347 h 4054751"/>
              <a:gd name="connsiteX76" fmla="*/ 2205420 w 4040992"/>
              <a:gd name="connsiteY76" fmla="*/ 2723620 h 4054751"/>
              <a:gd name="connsiteX77" fmla="*/ 1873413 w 4040992"/>
              <a:gd name="connsiteY77" fmla="*/ 2732434 h 4054751"/>
              <a:gd name="connsiteX78" fmla="*/ 1517766 w 4040992"/>
              <a:gd name="connsiteY78" fmla="*/ 2537653 h 4054751"/>
              <a:gd name="connsiteX79" fmla="*/ 1580573 w 4040992"/>
              <a:gd name="connsiteY79" fmla="*/ 1470336 h 4054751"/>
              <a:gd name="connsiteX80" fmla="*/ 2020444 w 4040992"/>
              <a:gd name="connsiteY80" fmla="*/ 1321991 h 4054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</a:cxnLst>
            <a:rect l="l" t="t" r="r" b="b"/>
            <a:pathLst>
              <a:path w="4040992" h="4054751">
                <a:moveTo>
                  <a:pt x="1783371" y="-70"/>
                </a:moveTo>
                <a:lnTo>
                  <a:pt x="1679638" y="208425"/>
                </a:lnTo>
                <a:lnTo>
                  <a:pt x="1575904" y="416940"/>
                </a:lnTo>
                <a:lnTo>
                  <a:pt x="1474709" y="452102"/>
                </a:lnTo>
                <a:cubicBezTo>
                  <a:pt x="1419053" y="471438"/>
                  <a:pt x="1335577" y="506406"/>
                  <a:pt x="1289215" y="529824"/>
                </a:cubicBezTo>
                <a:lnTo>
                  <a:pt x="1204935" y="572403"/>
                </a:lnTo>
                <a:lnTo>
                  <a:pt x="983258" y="496954"/>
                </a:lnTo>
                <a:lnTo>
                  <a:pt x="761599" y="421486"/>
                </a:lnTo>
                <a:lnTo>
                  <a:pt x="594762" y="589937"/>
                </a:lnTo>
                <a:lnTo>
                  <a:pt x="427944" y="758407"/>
                </a:lnTo>
                <a:lnTo>
                  <a:pt x="498588" y="977841"/>
                </a:lnTo>
                <a:lnTo>
                  <a:pt x="569250" y="1197274"/>
                </a:lnTo>
                <a:lnTo>
                  <a:pt x="526490" y="1287910"/>
                </a:lnTo>
                <a:cubicBezTo>
                  <a:pt x="502973" y="1337760"/>
                  <a:pt x="469208" y="1421478"/>
                  <a:pt x="451455" y="1473951"/>
                </a:cubicBezTo>
                <a:lnTo>
                  <a:pt x="419181" y="1569357"/>
                </a:lnTo>
                <a:lnTo>
                  <a:pt x="209564" y="1676857"/>
                </a:lnTo>
                <a:lnTo>
                  <a:pt x="-52" y="1784356"/>
                </a:lnTo>
                <a:lnTo>
                  <a:pt x="-52" y="2022666"/>
                </a:lnTo>
                <a:lnTo>
                  <a:pt x="-52" y="2260957"/>
                </a:lnTo>
                <a:lnTo>
                  <a:pt x="207267" y="2365289"/>
                </a:lnTo>
                <a:lnTo>
                  <a:pt x="414567" y="2469639"/>
                </a:lnTo>
                <a:lnTo>
                  <a:pt x="449528" y="2571418"/>
                </a:lnTo>
                <a:cubicBezTo>
                  <a:pt x="468753" y="2627394"/>
                  <a:pt x="503688" y="2711635"/>
                  <a:pt x="527157" y="2758634"/>
                </a:cubicBezTo>
                <a:lnTo>
                  <a:pt x="569825" y="2844089"/>
                </a:lnTo>
                <a:lnTo>
                  <a:pt x="502553" y="3055826"/>
                </a:lnTo>
                <a:cubicBezTo>
                  <a:pt x="465557" y="3172286"/>
                  <a:pt x="433777" y="3272286"/>
                  <a:pt x="431909" y="3278055"/>
                </a:cubicBezTo>
                <a:cubicBezTo>
                  <a:pt x="430041" y="3283824"/>
                  <a:pt x="503900" y="3364076"/>
                  <a:pt x="596041" y="3456382"/>
                </a:cubicBezTo>
                <a:lnTo>
                  <a:pt x="763563" y="3624218"/>
                </a:lnTo>
                <a:lnTo>
                  <a:pt x="981739" y="3553204"/>
                </a:lnTo>
                <a:lnTo>
                  <a:pt x="1199915" y="3482190"/>
                </a:lnTo>
                <a:lnTo>
                  <a:pt x="1309002" y="3533675"/>
                </a:lnTo>
                <a:cubicBezTo>
                  <a:pt x="1369001" y="3561993"/>
                  <a:pt x="1453503" y="3596768"/>
                  <a:pt x="1496775" y="3610951"/>
                </a:cubicBezTo>
                <a:lnTo>
                  <a:pt x="1575441" y="3636740"/>
                </a:lnTo>
                <a:lnTo>
                  <a:pt x="1679415" y="3845702"/>
                </a:lnTo>
                <a:lnTo>
                  <a:pt x="1783371" y="4054682"/>
                </a:lnTo>
                <a:lnTo>
                  <a:pt x="2020444" y="4054682"/>
                </a:lnTo>
                <a:lnTo>
                  <a:pt x="2257518" y="4054682"/>
                </a:lnTo>
                <a:lnTo>
                  <a:pt x="2361251" y="3846167"/>
                </a:lnTo>
                <a:lnTo>
                  <a:pt x="2464985" y="3637654"/>
                </a:lnTo>
                <a:lnTo>
                  <a:pt x="2566180" y="3602491"/>
                </a:lnTo>
                <a:cubicBezTo>
                  <a:pt x="2621836" y="3583155"/>
                  <a:pt x="2705313" y="3548187"/>
                  <a:pt x="2751674" y="3524769"/>
                </a:cubicBezTo>
                <a:lnTo>
                  <a:pt x="2835954" y="3482190"/>
                </a:lnTo>
                <a:lnTo>
                  <a:pt x="3057965" y="3557769"/>
                </a:lnTo>
                <a:lnTo>
                  <a:pt x="3279994" y="3633349"/>
                </a:lnTo>
                <a:lnTo>
                  <a:pt x="3447183" y="3463537"/>
                </a:lnTo>
                <a:cubicBezTo>
                  <a:pt x="3544761" y="3364432"/>
                  <a:pt x="3612553" y="3288279"/>
                  <a:pt x="3610018" y="3280645"/>
                </a:cubicBezTo>
                <a:cubicBezTo>
                  <a:pt x="3607630" y="3273452"/>
                  <a:pt x="3575375" y="3174464"/>
                  <a:pt x="3538336" y="3060671"/>
                </a:cubicBezTo>
                <a:lnTo>
                  <a:pt x="3470990" y="2853778"/>
                </a:lnTo>
                <a:lnTo>
                  <a:pt x="3513695" y="2768249"/>
                </a:lnTo>
                <a:cubicBezTo>
                  <a:pt x="3537185" y="2721208"/>
                  <a:pt x="3572136" y="2636935"/>
                  <a:pt x="3591361" y="2580958"/>
                </a:cubicBezTo>
                <a:lnTo>
                  <a:pt x="3626322" y="2479180"/>
                </a:lnTo>
                <a:lnTo>
                  <a:pt x="3833622" y="2374829"/>
                </a:lnTo>
                <a:lnTo>
                  <a:pt x="4040941" y="2270498"/>
                </a:lnTo>
                <a:lnTo>
                  <a:pt x="4040941" y="2032076"/>
                </a:lnTo>
                <a:lnTo>
                  <a:pt x="4040941" y="1793636"/>
                </a:lnTo>
                <a:lnTo>
                  <a:pt x="3833622" y="1689304"/>
                </a:lnTo>
                <a:lnTo>
                  <a:pt x="3626322" y="1584954"/>
                </a:lnTo>
                <a:lnTo>
                  <a:pt x="3591361" y="1483194"/>
                </a:lnTo>
                <a:cubicBezTo>
                  <a:pt x="3572136" y="1427217"/>
                  <a:pt x="3537350" y="1343259"/>
                  <a:pt x="3514066" y="1296630"/>
                </a:cubicBezTo>
                <a:lnTo>
                  <a:pt x="3471732" y="1211846"/>
                </a:lnTo>
                <a:lnTo>
                  <a:pt x="3546766" y="988909"/>
                </a:lnTo>
                <a:lnTo>
                  <a:pt x="3621783" y="765972"/>
                </a:lnTo>
                <a:lnTo>
                  <a:pt x="3449555" y="593683"/>
                </a:lnTo>
                <a:lnTo>
                  <a:pt x="3277326" y="421393"/>
                </a:lnTo>
                <a:lnTo>
                  <a:pt x="3059150" y="496674"/>
                </a:lnTo>
                <a:lnTo>
                  <a:pt x="2840975" y="571956"/>
                </a:lnTo>
                <a:lnTo>
                  <a:pt x="2750859" y="529228"/>
                </a:lnTo>
                <a:cubicBezTo>
                  <a:pt x="2701295" y="505727"/>
                  <a:pt x="2618057" y="471895"/>
                  <a:pt x="2565884" y="454040"/>
                </a:cubicBezTo>
                <a:lnTo>
                  <a:pt x="2471025" y="421561"/>
                </a:lnTo>
                <a:lnTo>
                  <a:pt x="2364142" y="210736"/>
                </a:lnTo>
                <a:lnTo>
                  <a:pt x="2257240" y="-70"/>
                </a:lnTo>
                <a:lnTo>
                  <a:pt x="2020315" y="-70"/>
                </a:lnTo>
                <a:close/>
                <a:moveTo>
                  <a:pt x="2020444" y="1321991"/>
                </a:moveTo>
                <a:cubicBezTo>
                  <a:pt x="2154608" y="1321991"/>
                  <a:pt x="2221015" y="1336224"/>
                  <a:pt x="2329014" y="1388124"/>
                </a:cubicBezTo>
                <a:cubicBezTo>
                  <a:pt x="2512242" y="1476175"/>
                  <a:pt x="2654356" y="1648990"/>
                  <a:pt x="2709506" y="1850805"/>
                </a:cubicBezTo>
                <a:cubicBezTo>
                  <a:pt x="2732927" y="1936513"/>
                  <a:pt x="2732927" y="2127640"/>
                  <a:pt x="2709506" y="2213347"/>
                </a:cubicBezTo>
                <a:cubicBezTo>
                  <a:pt x="2642083" y="2460071"/>
                  <a:pt x="2447166" y="2657383"/>
                  <a:pt x="2205420" y="2723620"/>
                </a:cubicBezTo>
                <a:cubicBezTo>
                  <a:pt x="2122572" y="2746320"/>
                  <a:pt x="1955248" y="2750756"/>
                  <a:pt x="1873413" y="2732434"/>
                </a:cubicBezTo>
                <a:cubicBezTo>
                  <a:pt x="1737461" y="2701995"/>
                  <a:pt x="1613872" y="2634312"/>
                  <a:pt x="1517766" y="2537653"/>
                </a:cubicBezTo>
                <a:cubicBezTo>
                  <a:pt x="1218474" y="2236635"/>
                  <a:pt x="1248390" y="1728257"/>
                  <a:pt x="1580573" y="1470336"/>
                </a:cubicBezTo>
                <a:cubicBezTo>
                  <a:pt x="1716937" y="1364458"/>
                  <a:pt x="1842874" y="1321991"/>
                  <a:pt x="2020444" y="1321991"/>
                </a:cubicBezTo>
                <a:close/>
              </a:path>
            </a:pathLst>
          </a:custGeom>
          <a:ln w="947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Oval 1"/>
          <p:cNvSpPr/>
          <p:nvPr/>
        </p:nvSpPr>
        <p:spPr>
          <a:xfrm>
            <a:off x="-1364972" y="-4031970"/>
            <a:ext cx="14921946" cy="14921942"/>
          </a:xfrm>
          <a:prstGeom prst="ellipse">
            <a:avLst/>
          </a:prstGeom>
          <a:noFill/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8000" b="1" i="0" u="none" strike="noStrike" kern="1200" cap="none" spc="-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" panose="020B0503030101060003" pitchFamily="34" charset="77"/>
              <a:ea typeface="+mn-ea"/>
              <a:cs typeface="+mn-c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16359" y="3610830"/>
            <a:ext cx="6029092" cy="1198880"/>
          </a:xfrm>
          <a:prstGeom prst="rect">
            <a:avLst/>
          </a:prstGeom>
          <a:solidFill>
            <a:schemeClr val="tx1">
              <a:alpha val="91000"/>
            </a:schemeClr>
          </a:solidFill>
        </p:spPr>
        <p:txBody>
          <a:bodyPr wrap="square">
            <a:spAutoFit/>
          </a:bodyPr>
          <a:lstStyle/>
          <a:p>
            <a:pPr marL="285750" marR="0" lvl="0" indent="-28575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CA" altLang="en-US">
                <a:solidFill>
                  <a:schemeClr val="bg1"/>
                </a:solidFill>
              </a:rPr>
              <a:t>Using tuple mapping we can search, update information and store the sensitive information with minimal details of the client.</a:t>
            </a:r>
            <a:endParaRPr lang="en-CA" altLang="en-US">
              <a:solidFill>
                <a:schemeClr val="bg1"/>
              </a:solidFill>
            </a:endParaRPr>
          </a:p>
          <a:p>
            <a:pPr marL="285750" marR="0" lvl="0" indent="-28575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lang="en-CA" altLang="en-US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874520" y="2284095"/>
            <a:ext cx="4802505" cy="1106805"/>
          </a:xfrm>
          <a:prstGeom prst="rect">
            <a:avLst/>
          </a:prstGeom>
          <a:solidFill>
            <a:schemeClr val="tx1">
              <a:alpha val="91000"/>
            </a:schemeClr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CA" altLang="en-US" sz="6600" b="1" i="0" u="none" strike="noStrike" kern="1200" cap="none" spc="-15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uLnTx/>
                <a:uFillTx/>
                <a:latin typeface="Raleway Black" panose="020B0503030101060003" pitchFamily="34" charset="77"/>
                <a:ea typeface="+mn-ea"/>
                <a:cs typeface="+mn-cs"/>
              </a:rPr>
              <a:t>PROPOSED</a:t>
            </a:r>
            <a:endParaRPr kumimoji="0" lang="en-CA" altLang="en-US" sz="6600" b="1" i="0" u="none" strike="noStrike" kern="1200" cap="none" spc="-150" normalizeH="0" baseline="0" noProof="0">
              <a:ln>
                <a:noFill/>
              </a:ln>
              <a:solidFill>
                <a:prstClr val="white"/>
              </a:solidFill>
              <a:effectLst>
                <a:outerShdw blurRad="419100" sx="102000" sy="102000" algn="ctr" rotWithShape="0">
                  <a:prstClr val="black">
                    <a:alpha val="29000"/>
                  </a:prstClr>
                </a:outerShdw>
              </a:effectLst>
              <a:uLnTx/>
              <a:uFillTx/>
              <a:latin typeface="Raleway Black" panose="020B0503030101060003" pitchFamily="34" charset="77"/>
              <a:ea typeface="+mn-ea"/>
              <a:cs typeface="+mn-c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190129" y="2283885"/>
            <a:ext cx="2940685" cy="1106805"/>
          </a:xfrm>
          <a:prstGeom prst="rect">
            <a:avLst/>
          </a:prstGeom>
          <a:solidFill>
            <a:schemeClr val="tx1">
              <a:alpha val="89000"/>
            </a:schemeClr>
          </a:solidFill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6600" b="1" i="0" u="none" strike="noStrike" kern="1200" cap="none" spc="-15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uLnTx/>
                <a:uFillTx/>
                <a:latin typeface="Raleway Black" panose="020B0503030101060003" pitchFamily="34" charset="77"/>
                <a:ea typeface="+mn-ea"/>
                <a:cs typeface="+mn-cs"/>
              </a:rPr>
              <a:t>MODEL</a:t>
            </a:r>
            <a:endParaRPr kumimoji="0" lang="en-US" sz="6600" b="1" i="0" u="none" strike="noStrike" kern="1200" cap="none" spc="-150" normalizeH="0" baseline="0" noProof="0">
              <a:ln>
                <a:noFill/>
              </a:ln>
              <a:solidFill>
                <a:prstClr val="white"/>
              </a:solidFill>
              <a:effectLst>
                <a:outerShdw blurRad="419100" sx="102000" sy="102000" algn="ctr" rotWithShape="0">
                  <a:prstClr val="black">
                    <a:alpha val="29000"/>
                  </a:prstClr>
                </a:outerShdw>
              </a:effectLst>
              <a:uLnTx/>
              <a:uFillTx/>
              <a:latin typeface="Raleway Black" panose="020B0503030101060003" pitchFamily="34" charset="77"/>
              <a:ea typeface="+mn-ea"/>
              <a:cs typeface="+mn-cs"/>
            </a:endParaRPr>
          </a:p>
        </p:txBody>
      </p:sp>
      <p:pic>
        <p:nvPicPr>
          <p:cNvPr id="13" name="Graphic 12" descr="Gears with solid fill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33277" y="518181"/>
            <a:ext cx="1765962" cy="1765962"/>
          </a:xfrm>
          <a:prstGeom prst="rect">
            <a:avLst/>
          </a:prstGeom>
          <a:effectLst>
            <a:outerShdw blurRad="1778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2" descr="Screenshot (23)"/>
          <p:cNvPicPr>
            <a:picLocks noChangeAspect="1"/>
          </p:cNvPicPr>
          <p:nvPr/>
        </p:nvPicPr>
        <p:blipFill>
          <a:blip r:embed="rId5"/>
          <a:srcRect l="19808" t="32234" r="54948" b="19110"/>
          <a:stretch>
            <a:fillRect/>
          </a:stretch>
        </p:blipFill>
        <p:spPr>
          <a:xfrm>
            <a:off x="6780530" y="3390900"/>
            <a:ext cx="2439670" cy="3380105"/>
          </a:xfrm>
          <a:prstGeom prst="rect">
            <a:avLst/>
          </a:prstGeom>
        </p:spPr>
      </p:pic>
      <p:pic>
        <p:nvPicPr>
          <p:cNvPr id="4" name="Picture 3" descr="Screenshot (24)"/>
          <p:cNvPicPr>
            <a:picLocks noChangeAspect="1"/>
          </p:cNvPicPr>
          <p:nvPr/>
        </p:nvPicPr>
        <p:blipFill>
          <a:blip r:embed="rId6"/>
          <a:srcRect l="61889" t="31889" r="15117" b="18722"/>
          <a:stretch>
            <a:fillRect/>
          </a:stretch>
        </p:blipFill>
        <p:spPr>
          <a:xfrm>
            <a:off x="9331960" y="3390900"/>
            <a:ext cx="2365375" cy="33870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7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8" dur="7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g" descr="C:\Users\manog\OneDrive\Desktop\data-privacy-example-1024x768.jpgdata-privacy-example-1024x768"/>
          <p:cNvPicPr>
            <a:picLocks noChangeAspect="1" noChangeArrowheads="1"/>
          </p:cNvPicPr>
          <p:nvPr/>
        </p:nvPicPr>
        <p:blipFill rotWithShape="1">
          <a:blip r:embed="rId1"/>
          <a:srcRect/>
          <a:stretch>
            <a:fillRect/>
          </a:stretch>
        </p:blipFill>
        <p:spPr bwMode="auto">
          <a:xfrm>
            <a:off x="-209550" y="53975"/>
            <a:ext cx="12639675" cy="6804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Connector 6"/>
          <p:cNvCxnSpPr/>
          <p:nvPr/>
        </p:nvCxnSpPr>
        <p:spPr>
          <a:xfrm flipV="1">
            <a:off x="2987610" y="3514418"/>
            <a:ext cx="825191" cy="657921"/>
          </a:xfrm>
          <a:prstGeom prst="line">
            <a:avLst/>
          </a:prstGeom>
          <a:solidFill>
            <a:srgbClr val="12231D">
              <a:alpha val="40000"/>
            </a:srgbClr>
          </a:solidFill>
          <a:ln w="63500" cap="rnd">
            <a:solidFill>
              <a:schemeClr val="bg1"/>
            </a:solidFill>
            <a:prstDash val="sys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3" name="Straight Connector 12"/>
          <p:cNvCxnSpPr/>
          <p:nvPr/>
        </p:nvCxnSpPr>
        <p:spPr>
          <a:xfrm flipH="1" flipV="1">
            <a:off x="5418578" y="3503266"/>
            <a:ext cx="960188" cy="749245"/>
          </a:xfrm>
          <a:prstGeom prst="line">
            <a:avLst/>
          </a:prstGeom>
          <a:solidFill>
            <a:srgbClr val="12231D">
              <a:alpha val="40000"/>
            </a:srgbClr>
          </a:solidFill>
          <a:ln w="63500" cap="rnd">
            <a:solidFill>
              <a:schemeClr val="bg1"/>
            </a:solidFill>
            <a:prstDash val="sys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4" name="Rectangle 23"/>
          <p:cNvSpPr/>
          <p:nvPr/>
        </p:nvSpPr>
        <p:spPr>
          <a:xfrm>
            <a:off x="2503809" y="2333537"/>
            <a:ext cx="8087360" cy="922020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algn="ctr"/>
            <a:r>
              <a:rPr lang="en-CA" altLang="en-US" sz="5400" b="1" spc="300" dirty="0">
                <a:solidFill>
                  <a:schemeClr val="tx1"/>
                </a:solidFill>
                <a:effectLst>
                  <a:outerShdw blurRad="292100" sx="102000" sy="102000" algn="ctr" rotWithShape="0">
                    <a:prstClr val="black">
                      <a:alpha val="52000"/>
                    </a:prstClr>
                  </a:outerShdw>
                </a:effectLst>
                <a:latin typeface="Montserrat" panose="00000500000000000000" pitchFamily="2" charset="0"/>
              </a:rPr>
              <a:t>Contextual Integrity</a:t>
            </a:r>
            <a:r>
              <a:rPr lang="en-CA" altLang="en-US" sz="5400" b="1" spc="300" dirty="0">
                <a:solidFill>
                  <a:schemeClr val="bg1"/>
                </a:solidFill>
                <a:effectLst>
                  <a:outerShdw blurRad="292100" sx="102000" sy="102000" algn="ctr" rotWithShape="0">
                    <a:prstClr val="black">
                      <a:alpha val="52000"/>
                    </a:prstClr>
                  </a:outerShdw>
                </a:effectLst>
                <a:latin typeface="Montserrat" panose="00000500000000000000" pitchFamily="2" charset="0"/>
              </a:rPr>
              <a:t> </a:t>
            </a:r>
            <a:endParaRPr lang="en-CA" altLang="en-US" sz="5400" b="1" spc="300" dirty="0">
              <a:solidFill>
                <a:schemeClr val="bg1"/>
              </a:solidFill>
              <a:effectLst>
                <a:outerShdw blurRad="292100" sx="102000" sy="102000" algn="ctr" rotWithShape="0">
                  <a:prstClr val="black">
                    <a:alpha val="52000"/>
                  </a:prstClr>
                </a:outerShdw>
              </a:effectLst>
              <a:latin typeface="Montserrat" panose="00000500000000000000" pitchFamily="2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2184406" y="3353205"/>
            <a:ext cx="8726170" cy="706755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pPr algn="ctr"/>
            <a:r>
              <a:rPr lang="en-CA" altLang="en-US" sz="2000" spc="300">
                <a:solidFill>
                  <a:schemeClr val="tx1"/>
                </a:solidFill>
                <a:effectLst>
                  <a:outerShdw blurRad="292100" sx="102000" sy="102000" algn="ctr" rotWithShape="0">
                    <a:prstClr val="black">
                      <a:alpha val="52000"/>
                    </a:prstClr>
                  </a:outerShdw>
                </a:effectLst>
                <a:latin typeface="Montserrat" panose="00000500000000000000" pitchFamily="2" charset="0"/>
              </a:rPr>
              <a:t>Protecting privacy against data breaches and misuse</a:t>
            </a:r>
            <a:endParaRPr lang="en-CA" altLang="en-US" sz="2000" spc="300">
              <a:solidFill>
                <a:schemeClr val="tx1"/>
              </a:solidFill>
              <a:effectLst>
                <a:outerShdw blurRad="292100" sx="102000" sy="102000" algn="ctr" rotWithShape="0">
                  <a:prstClr val="black">
                    <a:alpha val="52000"/>
                  </a:prstClr>
                </a:outerShdw>
              </a:effectLst>
              <a:latin typeface="Montserrat" panose="00000500000000000000" pitchFamily="2" charset="0"/>
            </a:endParaRPr>
          </a:p>
        </p:txBody>
      </p:sp>
      <p:cxnSp>
        <p:nvCxnSpPr>
          <p:cNvPr id="28" name="Straight Connector 27"/>
          <p:cNvCxnSpPr/>
          <p:nvPr/>
        </p:nvCxnSpPr>
        <p:spPr>
          <a:xfrm flipH="1">
            <a:off x="8273667" y="3668617"/>
            <a:ext cx="903385" cy="683046"/>
          </a:xfrm>
          <a:prstGeom prst="line">
            <a:avLst/>
          </a:prstGeom>
          <a:solidFill>
            <a:srgbClr val="12231D">
              <a:alpha val="40000"/>
            </a:srgbClr>
          </a:solidFill>
          <a:ln w="63500" cap="rnd">
            <a:solidFill>
              <a:schemeClr val="bg1"/>
            </a:solidFill>
            <a:prstDash val="sys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668"/>
    </mc:Choice>
    <mc:Fallback>
      <p:transition spd="slow" advTm="406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4000" fill="hold"/>
                                        <p:tgtEl>
                                          <p:spTgt spid="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>
          <a:xfrm>
            <a:off x="2980071" y="202582"/>
            <a:ext cx="6452840" cy="6452838"/>
          </a:xfrm>
          <a:prstGeom prst="ellipse">
            <a:avLst/>
          </a:prstGeom>
          <a:solidFill>
            <a:srgbClr val="12231D">
              <a:alpha val="40000"/>
            </a:srgbClr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8000" b="1" i="0" u="none" strike="noStrike" kern="1200" cap="none" spc="-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" panose="020B0503030101060003" pitchFamily="34" charset="77"/>
              <a:ea typeface="+mn-ea"/>
              <a:cs typeface="+mn-cs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907665" y="2829560"/>
            <a:ext cx="6597650" cy="1198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CA" altLang="en-US" sz="7200" b="1" i="0" u="none" strike="noStrike" kern="1200" cap="none" spc="-15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uLnTx/>
                <a:uFillTx/>
                <a:latin typeface="Raleway Black" panose="020B0503030101060003" pitchFamily="34" charset="77"/>
                <a:ea typeface="+mn-ea"/>
                <a:cs typeface="+mn-cs"/>
              </a:rPr>
              <a:t>CONCLUSION</a:t>
            </a:r>
            <a:endParaRPr kumimoji="0" lang="en-CA" altLang="en-US" sz="7200" b="1" i="0" u="none" strike="noStrike" kern="1200" cap="none" spc="-15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419100" sx="102000" sy="102000" algn="ctr" rotWithShape="0">
                  <a:prstClr val="black">
                    <a:alpha val="29000"/>
                  </a:prstClr>
                </a:outerShdw>
              </a:effectLst>
              <a:uLnTx/>
              <a:uFillTx/>
              <a:latin typeface="Raleway Black" panose="020B0503030101060003" pitchFamily="34" charset="77"/>
              <a:ea typeface="+mn-ea"/>
              <a:cs typeface="+mn-cs"/>
            </a:endParaRPr>
          </a:p>
        </p:txBody>
      </p:sp>
    </p:spTree>
  </p:cSld>
  <p:clrMapOvr>
    <a:masterClrMapping/>
  </p:clrMapOvr>
  <p:transition spd="slow" advTm="0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/>
          <p:cNvSpPr txBox="1"/>
          <p:nvPr/>
        </p:nvSpPr>
        <p:spPr>
          <a:xfrm>
            <a:off x="3643630" y="399415"/>
            <a:ext cx="5464175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altLang="en-US" sz="800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conclusion</a:t>
            </a:r>
            <a:endParaRPr lang="en-CA" altLang="en-US" sz="800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876935" y="2025650"/>
            <a:ext cx="10734040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altLang="en-US"/>
              <a:t>Providing service with “Respect to privacy”</a:t>
            </a:r>
            <a:endParaRPr lang="en-CA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altLang="en-US"/>
              <a:t>Regulatory norms and ethics</a:t>
            </a:r>
            <a:endParaRPr lang="en-CA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altLang="en-US"/>
              <a:t>Model application for preserving the sensitive data using encryption and decrytion</a:t>
            </a:r>
            <a:endParaRPr lang="en-CA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altLang="en-US"/>
              <a:t>Achieving privacy and accountability </a:t>
            </a:r>
            <a:endParaRPr lang="en-CA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altLang="en-US"/>
              <a:t>Reduces the risk of data breaches and misuage of data</a:t>
            </a:r>
            <a:endParaRPr lang="en-CA" altLang="en-US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CA" altLang="en-US"/>
              <a:t>Future Scope : </a:t>
            </a:r>
            <a:endParaRPr lang="en-CA" altLang="en-US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altLang="en-US"/>
              <a:t>Developing the server side program to implemention proposed model</a:t>
            </a:r>
            <a:endParaRPr lang="en-CA" altLang="en-US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altLang="en-US"/>
              <a:t>Using advance encrytion and hashing techniques for data transfer and storage </a:t>
            </a:r>
            <a:endParaRPr lang="en-CA" altLang="en-US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altLang="en-US"/>
              <a:t>Advance Access controls for accountability of data</a:t>
            </a:r>
            <a:endParaRPr lang="en-CA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alt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>
          <a:xfrm>
            <a:off x="3025791" y="144162"/>
            <a:ext cx="6452840" cy="6452838"/>
          </a:xfrm>
          <a:prstGeom prst="ellipse">
            <a:avLst/>
          </a:prstGeom>
          <a:solidFill>
            <a:srgbClr val="12231D">
              <a:alpha val="40000"/>
            </a:srgbClr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8000" b="1" i="0" u="none" strike="noStrike" kern="1200" cap="none" spc="-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" panose="020B0503030101060003" pitchFamily="34" charset="77"/>
              <a:ea typeface="+mn-ea"/>
              <a:cs typeface="+mn-cs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025775" y="2573020"/>
            <a:ext cx="6336030" cy="14452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CA" altLang="en-US" sz="8800" b="1" i="0" u="none" strike="noStrike" kern="1200" cap="none" spc="-15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uLnTx/>
                <a:uFillTx/>
                <a:latin typeface="Raleway Black" panose="020B0503030101060003" pitchFamily="34" charset="77"/>
                <a:ea typeface="+mn-ea"/>
                <a:cs typeface="+mn-cs"/>
              </a:rPr>
              <a:t>THANK YOU</a:t>
            </a:r>
            <a:endParaRPr kumimoji="0" lang="en-CA" altLang="en-US" sz="8800" b="1" i="0" u="none" strike="noStrike" kern="1200" cap="none" spc="-15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419100" sx="102000" sy="102000" algn="ctr" rotWithShape="0">
                  <a:prstClr val="black">
                    <a:alpha val="29000"/>
                  </a:prstClr>
                </a:outerShdw>
              </a:effectLst>
              <a:uLnTx/>
              <a:uFillTx/>
              <a:latin typeface="Raleway Black" panose="020B0503030101060003" pitchFamily="34" charset="77"/>
              <a:ea typeface="+mn-ea"/>
              <a:cs typeface="+mn-cs"/>
            </a:endParaRPr>
          </a:p>
        </p:txBody>
      </p:sp>
    </p:spTree>
  </p:cSld>
  <p:clrMapOvr>
    <a:masterClrMapping/>
  </p:clrMapOvr>
  <p:transition spd="slow" advTm="0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/>
          <p:nvPr/>
        </p:nvSpPr>
        <p:spPr>
          <a:xfrm>
            <a:off x="2495550" y="1154430"/>
            <a:ext cx="8392795" cy="4154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CA" altLang="en-US" sz="880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  <a:p>
            <a:r>
              <a:rPr lang="en-CA" altLang="en-US" sz="880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QUESTIONS?</a:t>
            </a:r>
            <a:endParaRPr lang="en-CA" altLang="en-US" sz="880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  <a:p>
            <a:r>
              <a:rPr lang="en-CA" altLang="en-US" sz="880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 </a:t>
            </a:r>
            <a:endParaRPr lang="en-CA" altLang="en-US" sz="880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/>
          <p:nvPr/>
        </p:nvSpPr>
        <p:spPr>
          <a:xfrm>
            <a:off x="386080" y="296545"/>
            <a:ext cx="11167745" cy="58775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altLang="en-US" sz="4400"/>
              <a:t>REFERENCES: </a:t>
            </a:r>
            <a:endParaRPr lang="en-CA" altLang="en-US" sz="4400"/>
          </a:p>
          <a:p>
            <a:endParaRPr lang="en-CA" altLang="en-US" sz="4400"/>
          </a:p>
          <a:p>
            <a:pPr marL="400050" indent="-400050">
              <a:buFont typeface="+mj-lt"/>
              <a:buAutoNum type="romanUcPeriod"/>
            </a:pPr>
            <a:r>
              <a:rPr lang="en-CA" altLang="en-US"/>
              <a:t>Bulmer, J. H., Faily, S., &amp;amp; Jeary, S. (n.d.). Privacy risk assessment in context: A meta-model based on contextual integrity. </a:t>
            </a:r>
            <a:endParaRPr lang="en-CA" altLang="en-US"/>
          </a:p>
          <a:p>
            <a:pPr marL="400050" indent="-400050">
              <a:buFont typeface="+mj-lt"/>
              <a:buAutoNum type="romanUcPeriod"/>
            </a:pPr>
            <a:r>
              <a:rPr lang="en-CA" altLang="en-US"/>
              <a:t>Wu, P.F., Vitak, J. and Zimmer, M.T. (2020), A contextual approach to information privacy research. Journal of the Association for Information Science and Technology, 71: 485-490. https://doi.org/10.1002/asi.24232</a:t>
            </a:r>
            <a:endParaRPr lang="en-CA" altLang="en-US"/>
          </a:p>
          <a:p>
            <a:pPr marL="400050" indent="-400050">
              <a:buFont typeface="+mj-lt"/>
              <a:buAutoNum type="romanUcPeriod"/>
            </a:pPr>
            <a:r>
              <a:rPr lang="en-CA" altLang="en-US"/>
              <a:t>Helen Nissenbaum, Symposium, Privacy as Contextual Integrity, 79 Wash. L. Rev. 119 (2004).</a:t>
            </a:r>
            <a:endParaRPr lang="en-CA" altLang="en-US"/>
          </a:p>
          <a:p>
            <a:pPr marL="400050" indent="-400050">
              <a:buFont typeface="+mj-lt"/>
              <a:buAutoNum type="romanUcPeriod"/>
            </a:pPr>
            <a:r>
              <a:rPr lang="en-CA" altLang="en-US"/>
              <a:t>Available at: https://digitalcommons.law.uw.edu/wlr/vol79/iss1/10</a:t>
            </a:r>
            <a:endParaRPr lang="en-CA" altLang="en-US"/>
          </a:p>
          <a:p>
            <a:pPr marL="400050" indent="-400050">
              <a:buFont typeface="+mj-lt"/>
              <a:buAutoNum type="romanUcPeriod"/>
            </a:pPr>
            <a:r>
              <a:rPr lang="en-CA" altLang="en-US"/>
              <a:t>A. Barth, A. Datta, J. C. Mitchell and H. Nissenbaum, "Privacy and contextual integrity: framework and applications," 2006 IEEE Symposium on Security and Privacy (S&amp;P'06), 2006, pp. 15 pp.-198, doi: 10.1109/SP.2006.32.</a:t>
            </a:r>
            <a:endParaRPr lang="en-CA" altLang="en-US"/>
          </a:p>
          <a:p>
            <a:pPr marL="400050" indent="-400050">
              <a:buFont typeface="+mj-lt"/>
              <a:buAutoNum type="romanUcPeriod"/>
            </a:pPr>
            <a:r>
              <a:rPr lang="en-CA" altLang="en-US"/>
              <a:t>Ashley, P., Hada, S., Karjoth, G., Powers, C., Schunter, M.: Enterprise Privacy Authorization Language (EPAL). Research Report 3485, IBM Research (2003)</a:t>
            </a:r>
            <a:endParaRPr lang="en-CA" altLang="en-US"/>
          </a:p>
          <a:p>
            <a:pPr marL="400050" indent="-400050">
              <a:buFont typeface="+mj-lt"/>
              <a:buAutoNum type="romanUcPeriod"/>
            </a:pPr>
            <a:r>
              <a:rPr lang="en-CA" altLang="en-US"/>
              <a:t>Backes, M., Dürmuth, M., Steinwandt, R.: An algebra for composing enterprise privacy policies. Research Report 3557, IBM Research (2004)</a:t>
            </a:r>
            <a:endParaRPr lang="en-CA" altLang="en-US"/>
          </a:p>
          <a:p>
            <a:pPr marL="400050" indent="-400050">
              <a:buFont typeface="+mj-lt"/>
              <a:buAutoNum type="romanUcPeriod"/>
            </a:pPr>
            <a:r>
              <a:rPr lang="en-CA" altLang="en-US"/>
              <a:t>Zimmer, M. (2018). Addressing Conceptual Gaps in Big Data Research Ethics: An Application of Contextual Integrity. Social Media + Society. https://doi.org/10.1177/2056305118768300</a:t>
            </a:r>
            <a:endParaRPr lang="en-CA" altLang="en-US"/>
          </a:p>
          <a:p>
            <a:pPr marL="400050" indent="-400050"/>
            <a:endParaRPr lang="en-CA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>
          <a:xfrm>
            <a:off x="2934351" y="202582"/>
            <a:ext cx="6452840" cy="6452838"/>
          </a:xfrm>
          <a:prstGeom prst="ellipse">
            <a:avLst/>
          </a:prstGeom>
          <a:solidFill>
            <a:srgbClr val="12231D">
              <a:alpha val="40000"/>
            </a:srgbClr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8000" b="1" spc="-150">
              <a:latin typeface="Raleway" panose="020B0503030101060003" pitchFamily="34" charset="77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781108" y="3532924"/>
            <a:ext cx="4629785" cy="10915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CA" altLang="en-US" sz="6500" b="1" spc="-150">
                <a:solidFill>
                  <a:schemeClr val="bg1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 Black" panose="020B0503030101060003" pitchFamily="34" charset="77"/>
              </a:rPr>
              <a:t>Introduction</a:t>
            </a:r>
            <a:endParaRPr lang="en-CA" altLang="en-US" sz="6500" b="1" spc="-150">
              <a:solidFill>
                <a:schemeClr val="bg1"/>
              </a:solidFill>
              <a:effectLst>
                <a:outerShdw blurRad="419100" sx="102000" sy="102000" algn="ctr" rotWithShape="0">
                  <a:prstClr val="black">
                    <a:alpha val="29000"/>
                  </a:prstClr>
                </a:outerShdw>
              </a:effectLst>
              <a:latin typeface="Raleway Black" panose="020B0503030101060003" pitchFamily="34" charset="77"/>
            </a:endParaRPr>
          </a:p>
        </p:txBody>
      </p:sp>
      <p:pic>
        <p:nvPicPr>
          <p:cNvPr id="7" name="Graphic 6" descr="Lights On with solid fill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4720683" y="782444"/>
            <a:ext cx="2750634" cy="2750634"/>
          </a:xfrm>
          <a:prstGeom prst="rect">
            <a:avLst/>
          </a:prstGeom>
          <a:effectLst>
            <a:outerShdw blurRad="177800" sx="102000" sy="102000" algn="ct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ransition spd="slow" advTm="0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manog\OneDrive\Desktop\data_principles-1024x492.pngdata_principles-1024x492"/>
          <p:cNvPicPr>
            <a:picLocks noChangeAspect="1" noChangeArrowheads="1"/>
          </p:cNvPicPr>
          <p:nvPr/>
        </p:nvPicPr>
        <p:blipFill rotWithShape="1">
          <a:blip r:embed="rId1"/>
          <a:srcRect/>
          <a:stretch>
            <a:fillRect/>
          </a:stretch>
        </p:blipFill>
        <p:spPr bwMode="auto">
          <a:xfrm>
            <a:off x="83820" y="767715"/>
            <a:ext cx="12192000" cy="6302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Oval 9"/>
          <p:cNvSpPr/>
          <p:nvPr/>
        </p:nvSpPr>
        <p:spPr>
          <a:xfrm>
            <a:off x="-1450258" y="-4117255"/>
            <a:ext cx="15092516" cy="15092510"/>
          </a:xfrm>
          <a:prstGeom prst="ellipse">
            <a:avLst/>
          </a:prstGeom>
          <a:noFill/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8000" b="1" spc="-150">
              <a:latin typeface="Raleway" panose="020B0503030101060003" pitchFamily="34" charset="77"/>
            </a:endParaRPr>
          </a:p>
        </p:txBody>
      </p:sp>
      <p:sp useBgFill="1">
        <p:nvSpPr>
          <p:cNvPr id="21" name="Rounded Rectangle 20"/>
          <p:cNvSpPr/>
          <p:nvPr/>
        </p:nvSpPr>
        <p:spPr>
          <a:xfrm rot="2314562">
            <a:off x="800735" y="3005455"/>
            <a:ext cx="1088390" cy="3943985"/>
          </a:xfrm>
          <a:prstGeom prst="roundRect">
            <a:avLst>
              <a:gd name="adj" fmla="val 50000"/>
            </a:avLst>
          </a:prstGeom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2" name="Rounded Rectangle 21"/>
          <p:cNvSpPr/>
          <p:nvPr/>
        </p:nvSpPr>
        <p:spPr>
          <a:xfrm rot="2314562">
            <a:off x="3352800" y="2542540"/>
            <a:ext cx="1078230" cy="4080510"/>
          </a:xfrm>
          <a:prstGeom prst="roundRect">
            <a:avLst>
              <a:gd name="adj" fmla="val 50000"/>
            </a:avLst>
          </a:prstGeom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Rounded Rectangle 22"/>
          <p:cNvSpPr/>
          <p:nvPr/>
        </p:nvSpPr>
        <p:spPr>
          <a:xfrm rot="2314562">
            <a:off x="5389880" y="2371725"/>
            <a:ext cx="1519555" cy="4512945"/>
          </a:xfrm>
          <a:prstGeom prst="roundRect">
            <a:avLst>
              <a:gd name="adj" fmla="val 50000"/>
            </a:avLst>
          </a:prstGeom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4" name="Rounded Rectangle 23"/>
          <p:cNvSpPr/>
          <p:nvPr/>
        </p:nvSpPr>
        <p:spPr>
          <a:xfrm rot="2314562">
            <a:off x="7844790" y="2438400"/>
            <a:ext cx="1481455" cy="4020185"/>
          </a:xfrm>
          <a:prstGeom prst="roundRect">
            <a:avLst>
              <a:gd name="adj" fmla="val 50000"/>
            </a:avLst>
          </a:prstGeom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007681" y="1480393"/>
            <a:ext cx="6283325" cy="1445260"/>
          </a:xfrm>
          <a:prstGeom prst="rect">
            <a:avLst/>
          </a:prstGeom>
          <a:solidFill>
            <a:schemeClr val="tx1">
              <a:alpha val="77000"/>
            </a:schemeClr>
          </a:solidFill>
        </p:spPr>
        <p:txBody>
          <a:bodyPr wrap="none">
            <a:spAutoFit/>
          </a:bodyPr>
          <a:lstStyle/>
          <a:p>
            <a:pPr algn="ctr"/>
            <a:r>
              <a:rPr lang="en-CA" altLang="en-US" sz="8800" b="1" spc="-150">
                <a:solidFill>
                  <a:schemeClr val="bg1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 Black" panose="020B0503030101060003" pitchFamily="34" charset="77"/>
              </a:rPr>
              <a:t>Introduction</a:t>
            </a:r>
            <a:endParaRPr lang="en-CA" altLang="en-US" sz="4400" b="1" spc="-150">
              <a:solidFill>
                <a:schemeClr val="bg1"/>
              </a:solidFill>
              <a:effectLst>
                <a:outerShdw blurRad="419100" sx="102000" sy="102000" algn="ctr" rotWithShape="0">
                  <a:prstClr val="black">
                    <a:alpha val="29000"/>
                  </a:prstClr>
                </a:outerShdw>
              </a:effectLst>
              <a:latin typeface="Raleway Black" panose="020B0503030101060003" pitchFamily="34" charset="77"/>
            </a:endParaRPr>
          </a:p>
        </p:txBody>
      </p:sp>
      <p:pic>
        <p:nvPicPr>
          <p:cNvPr id="25" name="Graphic 24" descr="Lights On with solid fill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28610" y="-332245"/>
            <a:ext cx="1702420" cy="1702420"/>
          </a:xfrm>
          <a:prstGeom prst="rect">
            <a:avLst/>
          </a:prstGeom>
          <a:effectLst>
            <a:outerShdw blurRad="177800" sx="102000" sy="102000" algn="ctr" rotWithShape="0">
              <a:prstClr val="black">
                <a:alpha val="40000"/>
              </a:prstClr>
            </a:outerShdw>
          </a:effectLst>
        </p:spPr>
      </p:pic>
      <p:sp useBgFill="1">
        <p:nvSpPr>
          <p:cNvPr id="26" name="Rounded Rectangle 25"/>
          <p:cNvSpPr/>
          <p:nvPr/>
        </p:nvSpPr>
        <p:spPr>
          <a:xfrm rot="1894561">
            <a:off x="9764395" y="3123565"/>
            <a:ext cx="1507490" cy="3612515"/>
          </a:xfrm>
          <a:prstGeom prst="roundRect">
            <a:avLst>
              <a:gd name="adj" fmla="val 50000"/>
            </a:avLst>
          </a:prstGeom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774315" y="3460115"/>
            <a:ext cx="6810375" cy="2245360"/>
          </a:xfrm>
          <a:prstGeom prst="rect">
            <a:avLst/>
          </a:prstGeom>
          <a:solidFill>
            <a:schemeClr val="tx1">
              <a:alpha val="87000"/>
            </a:schemeClr>
          </a:solidFill>
        </p:spPr>
        <p:txBody>
          <a:bodyPr wrap="square">
            <a:spAutoFit/>
          </a:bodyPr>
          <a:lstStyle/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CA" altLang="en-US" sz="2000" spc="300">
                <a:solidFill>
                  <a:schemeClr val="bg1"/>
                </a:solidFill>
                <a:latin typeface="Raleway" panose="020B0503030101060003" pitchFamily="34" charset="77"/>
              </a:rPr>
              <a:t>Enforcement of privacy policies</a:t>
            </a:r>
            <a:endParaRPr lang="en-CA" altLang="en-US" sz="2000" spc="300">
              <a:solidFill>
                <a:schemeClr val="bg1"/>
              </a:solidFill>
              <a:latin typeface="Raleway" panose="020B0503030101060003" pitchFamily="34" charset="77"/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CA" altLang="en-US" sz="2000" spc="300">
                <a:solidFill>
                  <a:schemeClr val="bg1"/>
                </a:solidFill>
                <a:latin typeface="Raleway" panose="020B0503030101060003" pitchFamily="34" charset="77"/>
              </a:rPr>
              <a:t>Legal and ethical dimensions</a:t>
            </a:r>
            <a:endParaRPr lang="en-CA" altLang="en-US" sz="2000" spc="300">
              <a:solidFill>
                <a:schemeClr val="bg1"/>
              </a:solidFill>
              <a:latin typeface="Raleway" panose="020B0503030101060003" pitchFamily="34" charset="77"/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CA" altLang="en-US" sz="2000" spc="300">
                <a:solidFill>
                  <a:schemeClr val="bg1"/>
                </a:solidFill>
                <a:latin typeface="Raleway" panose="020B0503030101060003" pitchFamily="34" charset="77"/>
              </a:rPr>
              <a:t>Need for Privacy preserving frameworks</a:t>
            </a:r>
            <a:endParaRPr lang="en-CA" altLang="en-US" sz="2000" spc="300">
              <a:solidFill>
                <a:schemeClr val="bg1"/>
              </a:solidFill>
              <a:latin typeface="Raleway" panose="020B0503030101060003" pitchFamily="34" charset="77"/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CA" altLang="en-US" sz="2000" spc="300">
                <a:solidFill>
                  <a:schemeClr val="bg1"/>
                </a:solidFill>
                <a:latin typeface="Raleway" panose="020B0503030101060003" pitchFamily="34" charset="77"/>
              </a:rPr>
              <a:t>Accountability and Trust</a:t>
            </a:r>
            <a:endParaRPr lang="en-CA" altLang="en-US" sz="2000" spc="300">
              <a:solidFill>
                <a:schemeClr val="bg1"/>
              </a:solidFill>
              <a:latin typeface="Raleway" panose="020B0503030101060003" pitchFamily="34" charset="77"/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CA" altLang="en-US" sz="2000" spc="300">
                <a:solidFill>
                  <a:schemeClr val="bg1"/>
                </a:solidFill>
                <a:latin typeface="Raleway" panose="020B0503030101060003" pitchFamily="34" charset="77"/>
                <a:sym typeface="+mn-ea"/>
              </a:rPr>
              <a:t>Holding and sharing the personal information for completing the tasks</a:t>
            </a:r>
            <a:endParaRPr lang="en-CA" altLang="en-US" sz="2000" spc="300">
              <a:solidFill>
                <a:schemeClr val="bg1"/>
              </a:solidFill>
              <a:latin typeface="Raleway" panose="020B0503030101060003" pitchFamily="34" charset="77"/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endParaRPr lang="en-CA" altLang="en-US" sz="2000" spc="300">
              <a:solidFill>
                <a:schemeClr val="bg1"/>
              </a:solidFill>
              <a:latin typeface="Raleway" panose="020B0503030101060003" pitchFamily="34" charset="77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3.33333E-6 L 0.04245 -0.09352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2" y="-467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56" presetClass="path" presetSubtype="0" repeatCount="indefinite" accel="50000" decel="50000" autoRev="1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2.5E-6 -3.7037E-7 L 0.04245 -0.09352 " pathEditMode="relative" rAng="0" ptsTypes="AA">
                                      <p:cBhvr>
                                        <p:cTn id="8" dur="3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2" y="-467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56" presetClass="path" presetSubtype="0" repeatCount="indefinite" accel="50000" decel="50000" autoRev="1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1.04167E-6 3.33333E-6 L 0.04245 -0.09352 " pathEditMode="relative" rAng="0" ptsTypes="AA">
                                      <p:cBhvr>
                                        <p:cTn id="10" dur="3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2" y="-4676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56" presetClass="path" presetSubtype="0" repeatCount="indefinite" accel="50000" decel="50000" autoRev="1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animMotion origin="layout" path="M 1.04167E-6 -1.85185E-6 L 0.04245 -0.09352 " pathEditMode="relative" rAng="0" ptsTypes="AA">
                                      <p:cBhvr>
                                        <p:cTn id="12" dur="3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2" y="-4676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56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3.33333E-6 L 0.04245 -0.09352 " pathEditMode="relative" rAng="0" ptsTypes="AA">
                                      <p:cBhvr>
                                        <p:cTn id="14" dur="3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2" y="-467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ldLvl="0" animBg="1"/>
      <p:bldP spid="22" grpId="0" bldLvl="0" animBg="1"/>
      <p:bldP spid="23" grpId="0" bldLvl="0" animBg="1"/>
      <p:bldP spid="24" grpId="0" bldLvl="0" animBg="1"/>
      <p:bldP spid="26" grpId="0" bldLvl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manog\OneDrive\Desktop\data_principles-1024x492.pngdata_principles-1024x492"/>
          <p:cNvPicPr>
            <a:picLocks noChangeAspect="1" noChangeArrowheads="1"/>
          </p:cNvPicPr>
          <p:nvPr/>
        </p:nvPicPr>
        <p:blipFill rotWithShape="1">
          <a:blip r:embed="rId1"/>
          <a:srcRect/>
          <a:stretch>
            <a:fillRect/>
          </a:stretch>
        </p:blipFill>
        <p:spPr bwMode="auto">
          <a:xfrm>
            <a:off x="83820" y="767715"/>
            <a:ext cx="12192000" cy="6302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Oval 9"/>
          <p:cNvSpPr/>
          <p:nvPr/>
        </p:nvSpPr>
        <p:spPr>
          <a:xfrm>
            <a:off x="-1450258" y="-4117255"/>
            <a:ext cx="15092516" cy="15092510"/>
          </a:xfrm>
          <a:prstGeom prst="ellipse">
            <a:avLst/>
          </a:prstGeom>
          <a:noFill/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8000" b="1" spc="-150">
              <a:latin typeface="Raleway" panose="020B0503030101060003" pitchFamily="34" charset="77"/>
            </a:endParaRPr>
          </a:p>
        </p:txBody>
      </p:sp>
      <p:sp useBgFill="1">
        <p:nvSpPr>
          <p:cNvPr id="21" name="Rounded Rectangle 20"/>
          <p:cNvSpPr/>
          <p:nvPr/>
        </p:nvSpPr>
        <p:spPr>
          <a:xfrm rot="2314562">
            <a:off x="800735" y="3005455"/>
            <a:ext cx="1088390" cy="3943985"/>
          </a:xfrm>
          <a:prstGeom prst="roundRect">
            <a:avLst>
              <a:gd name="adj" fmla="val 50000"/>
            </a:avLst>
          </a:prstGeom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2" name="Rounded Rectangle 21"/>
          <p:cNvSpPr/>
          <p:nvPr/>
        </p:nvSpPr>
        <p:spPr>
          <a:xfrm rot="2314562">
            <a:off x="3352800" y="2542540"/>
            <a:ext cx="1078230" cy="4080510"/>
          </a:xfrm>
          <a:prstGeom prst="roundRect">
            <a:avLst>
              <a:gd name="adj" fmla="val 50000"/>
            </a:avLst>
          </a:prstGeom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Rounded Rectangle 22"/>
          <p:cNvSpPr/>
          <p:nvPr/>
        </p:nvSpPr>
        <p:spPr>
          <a:xfrm rot="2314562">
            <a:off x="5389880" y="2371725"/>
            <a:ext cx="1519555" cy="4512945"/>
          </a:xfrm>
          <a:prstGeom prst="roundRect">
            <a:avLst>
              <a:gd name="adj" fmla="val 50000"/>
            </a:avLst>
          </a:prstGeom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4" name="Rounded Rectangle 23"/>
          <p:cNvSpPr/>
          <p:nvPr/>
        </p:nvSpPr>
        <p:spPr>
          <a:xfrm rot="2314562">
            <a:off x="7844790" y="2438400"/>
            <a:ext cx="1481455" cy="4020185"/>
          </a:xfrm>
          <a:prstGeom prst="roundRect">
            <a:avLst>
              <a:gd name="adj" fmla="val 50000"/>
            </a:avLst>
          </a:prstGeom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007681" y="1480393"/>
            <a:ext cx="6283325" cy="2122805"/>
          </a:xfrm>
          <a:prstGeom prst="rect">
            <a:avLst/>
          </a:prstGeom>
          <a:solidFill>
            <a:schemeClr val="tx1">
              <a:alpha val="77000"/>
            </a:schemeClr>
          </a:solidFill>
        </p:spPr>
        <p:txBody>
          <a:bodyPr wrap="none">
            <a:spAutoFit/>
          </a:bodyPr>
          <a:lstStyle/>
          <a:p>
            <a:pPr algn="ctr"/>
            <a:r>
              <a:rPr lang="en-CA" altLang="en-US" sz="8800" b="1" spc="-150">
                <a:solidFill>
                  <a:schemeClr val="bg1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 Black" panose="020B0503030101060003" pitchFamily="34" charset="77"/>
              </a:rPr>
              <a:t>Introduction</a:t>
            </a:r>
            <a:endParaRPr lang="en-CA" altLang="en-US" sz="8800" b="1" spc="-150">
              <a:solidFill>
                <a:schemeClr val="bg1"/>
              </a:solidFill>
              <a:effectLst>
                <a:outerShdw blurRad="419100" sx="102000" sy="102000" algn="ctr" rotWithShape="0">
                  <a:prstClr val="black">
                    <a:alpha val="29000"/>
                  </a:prstClr>
                </a:outerShdw>
              </a:effectLst>
              <a:latin typeface="Raleway Black" panose="020B0503030101060003" pitchFamily="34" charset="77"/>
            </a:endParaRPr>
          </a:p>
          <a:p>
            <a:pPr algn="ctr"/>
            <a:r>
              <a:rPr lang="en-CA" altLang="en-US" sz="4400" b="1" spc="-150">
                <a:solidFill>
                  <a:schemeClr val="bg1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 Black" panose="020B0503030101060003" pitchFamily="34" charset="77"/>
              </a:rPr>
              <a:t>Why privacy?</a:t>
            </a:r>
            <a:endParaRPr lang="en-CA" altLang="en-US" sz="4400" b="1" spc="-150">
              <a:solidFill>
                <a:schemeClr val="bg1"/>
              </a:solidFill>
              <a:effectLst>
                <a:outerShdw blurRad="419100" sx="102000" sy="102000" algn="ctr" rotWithShape="0">
                  <a:prstClr val="black">
                    <a:alpha val="29000"/>
                  </a:prstClr>
                </a:outerShdw>
              </a:effectLst>
              <a:latin typeface="Raleway Black" panose="020B0503030101060003" pitchFamily="34" charset="77"/>
            </a:endParaRPr>
          </a:p>
        </p:txBody>
      </p:sp>
      <p:pic>
        <p:nvPicPr>
          <p:cNvPr id="25" name="Graphic 24" descr="Lights On with solid fill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28610" y="-332245"/>
            <a:ext cx="1702420" cy="1702420"/>
          </a:xfrm>
          <a:prstGeom prst="rect">
            <a:avLst/>
          </a:prstGeom>
          <a:effectLst>
            <a:outerShdw blurRad="177800" sx="102000" sy="102000" algn="ctr" rotWithShape="0">
              <a:prstClr val="black">
                <a:alpha val="40000"/>
              </a:prstClr>
            </a:outerShdw>
          </a:effectLst>
        </p:spPr>
      </p:pic>
      <p:sp useBgFill="1">
        <p:nvSpPr>
          <p:cNvPr id="26" name="Rounded Rectangle 25"/>
          <p:cNvSpPr/>
          <p:nvPr/>
        </p:nvSpPr>
        <p:spPr>
          <a:xfrm rot="1894561">
            <a:off x="9764395" y="3126105"/>
            <a:ext cx="1507490" cy="3612515"/>
          </a:xfrm>
          <a:prstGeom prst="roundRect">
            <a:avLst>
              <a:gd name="adj" fmla="val 50000"/>
            </a:avLst>
          </a:prstGeom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333625" y="3799205"/>
            <a:ext cx="7912735" cy="2861310"/>
          </a:xfrm>
          <a:prstGeom prst="rect">
            <a:avLst/>
          </a:prstGeom>
          <a:solidFill>
            <a:schemeClr val="tx1">
              <a:alpha val="87000"/>
            </a:schemeClr>
          </a:solidFill>
        </p:spPr>
        <p:txBody>
          <a:bodyPr wrap="square">
            <a:spAutoFit/>
          </a:bodyPr>
          <a:lstStyle/>
          <a:p>
            <a:pPr indent="0" algn="just">
              <a:buFont typeface="Arial" panose="020B0604020202020204" pitchFamily="34" charset="0"/>
              <a:buNone/>
            </a:pPr>
            <a:endParaRPr lang="en-CA" altLang="en-US" sz="2000" spc="300">
              <a:solidFill>
                <a:schemeClr val="bg1"/>
              </a:solidFill>
              <a:latin typeface="Raleway" panose="020B0503030101060003" pitchFamily="34" charset="77"/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CA" altLang="en-US" sz="2000" spc="300">
                <a:solidFill>
                  <a:schemeClr val="bg1"/>
                </a:solidFill>
                <a:latin typeface="Raleway" panose="020B0503030101060003" pitchFamily="34" charset="77"/>
              </a:rPr>
              <a:t>Enormous amounts of personal data sharing</a:t>
            </a:r>
            <a:endParaRPr lang="en-CA" altLang="en-US" sz="2000" spc="300">
              <a:solidFill>
                <a:schemeClr val="bg1"/>
              </a:solidFill>
              <a:latin typeface="Raleway" panose="020B0503030101060003" pitchFamily="34" charset="77"/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CA" altLang="en-US" sz="2000" spc="300">
                <a:solidFill>
                  <a:schemeClr val="bg1"/>
                </a:solidFill>
                <a:latin typeface="Raleway" panose="020B0503030101060003" pitchFamily="34" charset="77"/>
              </a:rPr>
              <a:t>Digital Intrusions</a:t>
            </a:r>
            <a:endParaRPr lang="en-CA" altLang="en-US" sz="2000" spc="300">
              <a:solidFill>
                <a:schemeClr val="bg1"/>
              </a:solidFill>
              <a:latin typeface="Raleway" panose="020B0503030101060003" pitchFamily="34" charset="77"/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CA" altLang="en-US" sz="2000" spc="300">
                <a:solidFill>
                  <a:schemeClr val="bg1"/>
                </a:solidFill>
                <a:latin typeface="Raleway" panose="020B0503030101060003" pitchFamily="34" charset="77"/>
                <a:sym typeface="+mn-ea"/>
              </a:rPr>
              <a:t>Example Cases - Facebook Analytic Candle, Google cookies scandal etc.</a:t>
            </a:r>
            <a:endParaRPr lang="en-CA" altLang="en-US" sz="2000" spc="300">
              <a:solidFill>
                <a:schemeClr val="bg1"/>
              </a:solidFill>
              <a:latin typeface="Raleway" panose="020B0503030101060003" pitchFamily="34" charset="77"/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endParaRPr lang="en-CA" altLang="en-US" sz="2000" spc="300">
              <a:solidFill>
                <a:schemeClr val="bg1"/>
              </a:solidFill>
              <a:latin typeface="Raleway" panose="020B0503030101060003" pitchFamily="34" charset="77"/>
            </a:endParaRPr>
          </a:p>
          <a:p>
            <a:pPr indent="0" algn="just">
              <a:buFont typeface="Arial" panose="020B0604020202020204" pitchFamily="34" charset="0"/>
              <a:buNone/>
            </a:pPr>
            <a:endParaRPr lang="en-CA" altLang="en-US" sz="1200" spc="300">
              <a:solidFill>
                <a:schemeClr val="bg1"/>
              </a:solidFill>
              <a:latin typeface="Raleway" panose="020B0503030101060003" pitchFamily="34" charset="77"/>
            </a:endParaRPr>
          </a:p>
          <a:p>
            <a:pPr indent="0" algn="just">
              <a:buFont typeface="Arial" panose="020B0604020202020204" pitchFamily="34" charset="0"/>
              <a:buNone/>
            </a:pPr>
            <a:r>
              <a:rPr lang="en-CA" altLang="en-US" sz="1200" spc="300">
                <a:solidFill>
                  <a:schemeClr val="bg1"/>
                </a:solidFill>
                <a:latin typeface="Raleway" panose="020B0503030101060003" pitchFamily="34" charset="77"/>
              </a:rPr>
              <a:t>Question : Will organizations adopt privacy requirements expectations while pursuing their goals?</a:t>
            </a:r>
            <a:endParaRPr lang="en-CA" altLang="en-US" sz="1200" spc="300">
              <a:solidFill>
                <a:schemeClr val="bg1"/>
              </a:solidFill>
              <a:latin typeface="Raleway" panose="020B0503030101060003" pitchFamily="34" charset="77"/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endParaRPr lang="en-CA" altLang="en-US" sz="1200" spc="300">
              <a:solidFill>
                <a:schemeClr val="bg1"/>
              </a:solidFill>
              <a:latin typeface="Raleway" panose="020B0503030101060003" pitchFamily="34" charset="77"/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endParaRPr lang="en-CA" altLang="en-US" sz="1200" spc="300">
              <a:solidFill>
                <a:schemeClr val="bg1"/>
              </a:solidFill>
              <a:latin typeface="Raleway" panose="020B0503030101060003" pitchFamily="34" charset="77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3.33333E-6 L 0.04245 -0.09352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2" y="-467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56" presetClass="path" presetSubtype="0" repeatCount="indefinite" accel="50000" decel="50000" autoRev="1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2.5E-6 -3.7037E-7 L 0.04245 -0.09352 " pathEditMode="relative" rAng="0" ptsTypes="AA">
                                      <p:cBhvr>
                                        <p:cTn id="8" dur="3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2" y="-467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56" presetClass="path" presetSubtype="0" repeatCount="indefinite" accel="50000" decel="50000" autoRev="1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1.04167E-6 3.33333E-6 L 0.04245 -0.09352 " pathEditMode="relative" rAng="0" ptsTypes="AA">
                                      <p:cBhvr>
                                        <p:cTn id="10" dur="3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2" y="-4676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56" presetClass="path" presetSubtype="0" repeatCount="indefinite" accel="50000" decel="50000" autoRev="1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animMotion origin="layout" path="M 1.04167E-6 -1.85185E-6 L 0.04245 -0.09352 " pathEditMode="relative" rAng="0" ptsTypes="AA">
                                      <p:cBhvr>
                                        <p:cTn id="12" dur="3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2" y="-4676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56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3.33333E-6 L 0.04245 -0.09352 " pathEditMode="relative" rAng="0" ptsTypes="AA">
                                      <p:cBhvr>
                                        <p:cTn id="14" dur="3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2" y="-467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ldLvl="0" animBg="1"/>
      <p:bldP spid="22" grpId="0" bldLvl="0" animBg="1"/>
      <p:bldP spid="23" grpId="0" bldLvl="0" animBg="1"/>
      <p:bldP spid="24" grpId="0" bldLvl="0" animBg="1"/>
      <p:bldP spid="26" grpId="0" bldLvl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>
          <a:xfrm>
            <a:off x="2934351" y="202582"/>
            <a:ext cx="6452840" cy="6452838"/>
          </a:xfrm>
          <a:prstGeom prst="ellipse">
            <a:avLst/>
          </a:prstGeom>
          <a:solidFill>
            <a:srgbClr val="12231D">
              <a:alpha val="40000"/>
            </a:srgbClr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8000" b="1" spc="-150">
              <a:latin typeface="Raleway" panose="020B0503030101060003" pitchFamily="34" charset="77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927985" y="3524885"/>
            <a:ext cx="6813550" cy="30918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CA" altLang="en-US" sz="6500" b="1" spc="-150">
                <a:solidFill>
                  <a:schemeClr val="bg1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 Black" panose="020B0503030101060003" pitchFamily="34" charset="77"/>
              </a:rPr>
              <a:t>Contextual Integrity</a:t>
            </a:r>
            <a:endParaRPr lang="en-CA" altLang="en-US" sz="6500" b="1" spc="-150">
              <a:solidFill>
                <a:schemeClr val="bg1"/>
              </a:solidFill>
              <a:effectLst>
                <a:outerShdw blurRad="419100" sx="102000" sy="102000" algn="ctr" rotWithShape="0">
                  <a:prstClr val="black">
                    <a:alpha val="29000"/>
                  </a:prstClr>
                </a:outerShdw>
              </a:effectLst>
              <a:latin typeface="Raleway Black" panose="020B0503030101060003" pitchFamily="34" charset="77"/>
            </a:endParaRPr>
          </a:p>
          <a:p>
            <a:pPr algn="ctr"/>
            <a:endParaRPr lang="en-CA" altLang="en-US" sz="6500" b="1" spc="-150">
              <a:solidFill>
                <a:schemeClr val="bg1"/>
              </a:solidFill>
              <a:effectLst>
                <a:outerShdw blurRad="419100" sx="102000" sy="102000" algn="ctr" rotWithShape="0">
                  <a:prstClr val="black">
                    <a:alpha val="29000"/>
                  </a:prstClr>
                </a:outerShdw>
              </a:effectLst>
              <a:latin typeface="Raleway Black" panose="020B0503030101060003" pitchFamily="34" charset="77"/>
            </a:endParaRPr>
          </a:p>
        </p:txBody>
      </p:sp>
      <p:pic>
        <p:nvPicPr>
          <p:cNvPr id="7" name="Graphic 6" descr="Lights On with solid fill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4720683" y="782444"/>
            <a:ext cx="2750634" cy="2750634"/>
          </a:xfrm>
          <a:prstGeom prst="rect">
            <a:avLst/>
          </a:prstGeom>
          <a:effectLst>
            <a:outerShdw blurRad="177800" sx="102000" sy="102000" algn="ct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ransition spd="slow" advTm="0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/>
          <p:cNvSpPr/>
          <p:nvPr/>
        </p:nvSpPr>
        <p:spPr>
          <a:xfrm>
            <a:off x="-1450258" y="-4117255"/>
            <a:ext cx="15092516" cy="15092510"/>
          </a:xfrm>
          <a:prstGeom prst="ellipse">
            <a:avLst/>
          </a:prstGeom>
          <a:noFill/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8000" b="1" spc="-150">
              <a:latin typeface="Raleway" panose="020B0503030101060003" pitchFamily="34" charset="77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447611" y="1648033"/>
            <a:ext cx="7403465" cy="1414780"/>
          </a:xfrm>
          <a:prstGeom prst="rect">
            <a:avLst/>
          </a:prstGeom>
          <a:solidFill>
            <a:schemeClr val="tx1">
              <a:alpha val="77000"/>
            </a:schemeClr>
          </a:solidFill>
        </p:spPr>
        <p:txBody>
          <a:bodyPr wrap="none">
            <a:spAutoFit/>
          </a:bodyPr>
          <a:lstStyle/>
          <a:p>
            <a:pPr algn="ctr"/>
            <a:r>
              <a:rPr lang="en-CA" altLang="en-US" sz="6600" b="1" spc="-150">
                <a:solidFill>
                  <a:schemeClr val="bg1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 Black" panose="020B0503030101060003" pitchFamily="34" charset="77"/>
              </a:rPr>
              <a:t>Contextual Integrity</a:t>
            </a:r>
            <a:endParaRPr lang="en-CA" altLang="en-US" sz="8800" b="1" spc="-150">
              <a:solidFill>
                <a:schemeClr val="bg1"/>
              </a:solidFill>
              <a:effectLst>
                <a:outerShdw blurRad="419100" sx="102000" sy="102000" algn="ctr" rotWithShape="0">
                  <a:prstClr val="black">
                    <a:alpha val="29000"/>
                  </a:prstClr>
                </a:outerShdw>
              </a:effectLst>
              <a:latin typeface="Raleway Black" panose="020B0503030101060003" pitchFamily="34" charset="77"/>
            </a:endParaRPr>
          </a:p>
          <a:p>
            <a:pPr algn="ctr"/>
            <a:r>
              <a:rPr lang="en-CA" altLang="en-US" sz="2000" b="1" spc="-150">
                <a:solidFill>
                  <a:schemeClr val="bg1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 Black" panose="020B0503030101060003" pitchFamily="34" charset="77"/>
              </a:rPr>
              <a:t>Background and Related work</a:t>
            </a:r>
            <a:endParaRPr lang="en-CA" altLang="en-US" sz="2000" b="1" spc="-150">
              <a:solidFill>
                <a:schemeClr val="bg1"/>
              </a:solidFill>
              <a:effectLst>
                <a:outerShdw blurRad="419100" sx="102000" sy="102000" algn="ctr" rotWithShape="0">
                  <a:prstClr val="black">
                    <a:alpha val="29000"/>
                  </a:prstClr>
                </a:outerShdw>
              </a:effectLst>
              <a:latin typeface="Raleway Black" panose="020B0503030101060003" pitchFamily="34" charset="77"/>
            </a:endParaRPr>
          </a:p>
        </p:txBody>
      </p:sp>
      <p:pic>
        <p:nvPicPr>
          <p:cNvPr id="25" name="Graphic 24" descr="Lights On with solid fill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47970" y="86995"/>
            <a:ext cx="1496060" cy="1496060"/>
          </a:xfrm>
          <a:prstGeom prst="rect">
            <a:avLst/>
          </a:prstGeom>
          <a:effectLst>
            <a:outerShdw blurRad="1778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5" name="Rectangle 4"/>
          <p:cNvSpPr/>
          <p:nvPr/>
        </p:nvSpPr>
        <p:spPr>
          <a:xfrm>
            <a:off x="1516380" y="3371215"/>
            <a:ext cx="8881110" cy="2553335"/>
          </a:xfrm>
          <a:prstGeom prst="rect">
            <a:avLst/>
          </a:prstGeom>
          <a:solidFill>
            <a:schemeClr val="tx1">
              <a:alpha val="87000"/>
            </a:schemeClr>
          </a:solidFill>
        </p:spPr>
        <p:txBody>
          <a:bodyPr wrap="square">
            <a:spAutoFit/>
          </a:bodyPr>
          <a:lstStyle/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CA" altLang="en-US" sz="2000" spc="300">
                <a:solidFill>
                  <a:schemeClr val="bg1"/>
                </a:solidFill>
                <a:latin typeface="Raleway" panose="020B0503030101060003" pitchFamily="34" charset="77"/>
              </a:rPr>
              <a:t>“Contextual integrity is a theory of information privacy which argues that social relations are guided by norms in information flows and that privacy is violated when these norms are violated.” - (Nissenbaum,  2004)</a:t>
            </a:r>
            <a:endParaRPr lang="en-CA" altLang="en-US" sz="2000" spc="300">
              <a:solidFill>
                <a:schemeClr val="bg1"/>
              </a:solidFill>
              <a:latin typeface="Raleway" panose="020B0503030101060003" pitchFamily="34" charset="77"/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CA" altLang="en-US" sz="2000" spc="300">
                <a:solidFill>
                  <a:schemeClr val="bg1"/>
                </a:solidFill>
                <a:latin typeface="Raleway" panose="020B0503030101060003" pitchFamily="34" charset="77"/>
              </a:rPr>
              <a:t>Meaningful account of privacy - limiting use, storing and destruction</a:t>
            </a:r>
            <a:endParaRPr lang="en-CA" altLang="en-US" sz="2000" spc="300">
              <a:solidFill>
                <a:schemeClr val="bg1"/>
              </a:solidFill>
              <a:latin typeface="Raleway" panose="020B0503030101060003" pitchFamily="34" charset="77"/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CA" altLang="en-US" sz="2000" spc="300">
                <a:solidFill>
                  <a:schemeClr val="bg1"/>
                </a:solidFill>
                <a:latin typeface="Raleway" panose="020B0503030101060003" pitchFamily="34" charset="77"/>
              </a:rPr>
              <a:t>“True” definition of the concept</a:t>
            </a:r>
            <a:endParaRPr lang="en-CA" altLang="en-US" sz="2000" spc="300">
              <a:solidFill>
                <a:schemeClr val="bg1"/>
              </a:solidFill>
              <a:latin typeface="Raleway" panose="020B0503030101060003" pitchFamily="34" charset="77"/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CA" altLang="en-US" sz="2000" spc="300">
                <a:solidFill>
                  <a:schemeClr val="bg1"/>
                </a:solidFill>
                <a:latin typeface="Raleway" panose="020B0503030101060003" pitchFamily="34" charset="77"/>
              </a:rPr>
              <a:t>Ethically and legally legitimate to defend Technology</a:t>
            </a:r>
            <a:endParaRPr lang="en-CA" altLang="en-US" sz="2000" spc="300">
              <a:solidFill>
                <a:schemeClr val="bg1"/>
              </a:solidFill>
              <a:latin typeface="Raleway" panose="020B0503030101060003" pitchFamily="34" charset="77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so_gdpr_data_privacy_by_ipopba_gettyimages-1150199939_2400x1600-100808201-lar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6210" y="0"/>
            <a:ext cx="12348210" cy="6858000"/>
          </a:xfrm>
          <a:prstGeom prst="rect">
            <a:avLst/>
          </a:prstGeom>
        </p:spPr>
      </p:pic>
      <p:sp>
        <p:nvSpPr>
          <p:cNvPr id="10" name="Oval 9"/>
          <p:cNvSpPr/>
          <p:nvPr/>
        </p:nvSpPr>
        <p:spPr>
          <a:xfrm>
            <a:off x="-1450258" y="-4117255"/>
            <a:ext cx="15092516" cy="15092510"/>
          </a:xfrm>
          <a:prstGeom prst="ellipse">
            <a:avLst/>
          </a:prstGeom>
          <a:noFill/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8000" b="1" spc="-150">
              <a:latin typeface="Raleway" panose="020B0503030101060003" pitchFamily="34" charset="77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447611" y="1648033"/>
            <a:ext cx="7403465" cy="1414780"/>
          </a:xfrm>
          <a:prstGeom prst="rect">
            <a:avLst/>
          </a:prstGeom>
          <a:solidFill>
            <a:schemeClr val="tx1">
              <a:alpha val="77000"/>
            </a:schemeClr>
          </a:solidFill>
        </p:spPr>
        <p:txBody>
          <a:bodyPr wrap="none">
            <a:spAutoFit/>
          </a:bodyPr>
          <a:lstStyle/>
          <a:p>
            <a:pPr algn="ctr"/>
            <a:r>
              <a:rPr lang="en-CA" altLang="en-US" sz="6600" b="1" spc="-150">
                <a:solidFill>
                  <a:schemeClr val="bg1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 Black" panose="020B0503030101060003" pitchFamily="34" charset="77"/>
              </a:rPr>
              <a:t>Contextual Integrity</a:t>
            </a:r>
            <a:endParaRPr lang="en-CA" altLang="en-US" sz="8800" b="1" spc="-150">
              <a:solidFill>
                <a:schemeClr val="bg1"/>
              </a:solidFill>
              <a:effectLst>
                <a:outerShdw blurRad="419100" sx="102000" sy="102000" algn="ctr" rotWithShape="0">
                  <a:prstClr val="black">
                    <a:alpha val="29000"/>
                  </a:prstClr>
                </a:outerShdw>
              </a:effectLst>
              <a:latin typeface="Raleway Black" panose="020B0503030101060003" pitchFamily="34" charset="77"/>
            </a:endParaRPr>
          </a:p>
          <a:p>
            <a:pPr algn="ctr"/>
            <a:r>
              <a:rPr lang="en-CA" altLang="en-US" sz="2000" b="1" spc="-150">
                <a:solidFill>
                  <a:schemeClr val="bg1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 Black" panose="020B0503030101060003" pitchFamily="34" charset="77"/>
              </a:rPr>
              <a:t>Background and Related Works</a:t>
            </a:r>
            <a:endParaRPr lang="en-CA" altLang="en-US" sz="2000" b="1" spc="-150">
              <a:solidFill>
                <a:schemeClr val="bg1"/>
              </a:solidFill>
              <a:effectLst>
                <a:outerShdw blurRad="419100" sx="102000" sy="102000" algn="ctr" rotWithShape="0">
                  <a:prstClr val="black">
                    <a:alpha val="29000"/>
                  </a:prstClr>
                </a:outerShdw>
              </a:effectLst>
              <a:latin typeface="Raleway Black" panose="020B0503030101060003" pitchFamily="34" charset="77"/>
            </a:endParaRPr>
          </a:p>
        </p:txBody>
      </p:sp>
      <p:pic>
        <p:nvPicPr>
          <p:cNvPr id="25" name="Graphic 24" descr="Lights On with solid fill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47970" y="86995"/>
            <a:ext cx="1496060" cy="1496060"/>
          </a:xfrm>
          <a:prstGeom prst="rect">
            <a:avLst/>
          </a:prstGeom>
          <a:effectLst>
            <a:outerShdw blurRad="1778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5" name="Rectangle 4"/>
          <p:cNvSpPr/>
          <p:nvPr/>
        </p:nvSpPr>
        <p:spPr>
          <a:xfrm>
            <a:off x="1577340" y="3348355"/>
            <a:ext cx="8881110" cy="2245360"/>
          </a:xfrm>
          <a:prstGeom prst="rect">
            <a:avLst/>
          </a:prstGeom>
          <a:solidFill>
            <a:schemeClr val="tx1">
              <a:alpha val="87000"/>
            </a:schemeClr>
          </a:solidFill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CA" altLang="en-US" sz="2000" spc="300">
                <a:solidFill>
                  <a:schemeClr val="bg1"/>
                </a:solidFill>
                <a:latin typeface="Raleway" panose="020B0503030101060003" pitchFamily="34" charset="77"/>
              </a:rPr>
              <a:t>Central concept : Context</a:t>
            </a:r>
            <a:endParaRPr lang="en-CA" altLang="en-US" sz="2000" spc="300">
              <a:solidFill>
                <a:schemeClr val="bg1"/>
              </a:solidFill>
              <a:latin typeface="Raleway" panose="020B0503030101060003" pitchFamily="34" charset="77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CA" altLang="en-US" sz="2000" spc="300">
                <a:solidFill>
                  <a:schemeClr val="bg1"/>
                </a:solidFill>
                <a:latin typeface="Raleway" panose="020B0503030101060003" pitchFamily="34" charset="77"/>
              </a:rPr>
              <a:t>Conceptions : Secrecy and leakage, Conform with norms and rules, Legitimate worth defending</a:t>
            </a:r>
            <a:endParaRPr lang="en-CA" altLang="en-US" sz="2000" spc="300">
              <a:solidFill>
                <a:schemeClr val="bg1"/>
              </a:solidFill>
              <a:latin typeface="Raleway" panose="020B0503030101060003" pitchFamily="34" charset="77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CA" altLang="en-US" sz="2000" spc="300">
                <a:solidFill>
                  <a:schemeClr val="bg1"/>
                </a:solidFill>
                <a:latin typeface="Raleway" panose="020B0503030101060003" pitchFamily="34" charset="77"/>
              </a:rPr>
              <a:t>Appropriateness and Norms of flow </a:t>
            </a:r>
            <a:endParaRPr lang="en-CA" altLang="en-US" sz="2000" spc="300">
              <a:solidFill>
                <a:schemeClr val="bg1"/>
              </a:solidFill>
              <a:latin typeface="Raleway" panose="020B0503030101060003" pitchFamily="34" charset="77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CA" altLang="en-US" sz="2000" spc="300">
                <a:solidFill>
                  <a:schemeClr val="bg1"/>
                </a:solidFill>
                <a:latin typeface="Raleway" panose="020B0503030101060003" pitchFamily="34" charset="77"/>
              </a:rPr>
              <a:t>Related works - Conceptual approach to Information Privacy research (Recognizing “transparency and choice”)</a:t>
            </a:r>
            <a:endParaRPr lang="en-CA" altLang="en-US" sz="2000" spc="300">
              <a:solidFill>
                <a:schemeClr val="bg1"/>
              </a:solidFill>
              <a:latin typeface="Raleway" panose="020B0503030101060003" pitchFamily="34" charset="77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3000" fill="hold"/>
                                        <p:tgtEl>
                                          <p:spTgt spid="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>
          <a:xfrm>
            <a:off x="2869581" y="202582"/>
            <a:ext cx="6452840" cy="6452838"/>
          </a:xfrm>
          <a:prstGeom prst="ellipse">
            <a:avLst/>
          </a:prstGeom>
          <a:solidFill>
            <a:srgbClr val="12231D">
              <a:alpha val="40000"/>
            </a:srgbClr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8000" b="1" spc="-150">
              <a:latin typeface="Raleway" panose="020B0503030101060003" pitchFamily="34" charset="77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947643" y="3389971"/>
            <a:ext cx="6296718" cy="1706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CA" altLang="en-US" sz="10500" b="1" i="0" u="none" strike="noStrike" kern="1200" cap="none" spc="-15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uLnTx/>
                <a:uFillTx/>
                <a:latin typeface="Raleway Black" panose="020B0503030101060003" pitchFamily="34" charset="77"/>
                <a:ea typeface="+mn-ea"/>
                <a:cs typeface="+mn-cs"/>
              </a:rPr>
              <a:t>Solution</a:t>
            </a:r>
            <a:endParaRPr kumimoji="0" lang="en-CA" altLang="en-US" sz="10500" b="1" i="0" u="none" strike="noStrike" kern="1200" cap="none" spc="-15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419100" sx="102000" sy="102000" algn="ctr" rotWithShape="0">
                  <a:prstClr val="black">
                    <a:alpha val="29000"/>
                  </a:prstClr>
                </a:outerShdw>
              </a:effectLst>
              <a:uLnTx/>
              <a:uFillTx/>
              <a:latin typeface="Raleway Black" panose="020B0503030101060003" pitchFamily="34" charset="77"/>
              <a:ea typeface="+mn-ea"/>
              <a:cs typeface="+mn-cs"/>
            </a:endParaRPr>
          </a:p>
        </p:txBody>
      </p:sp>
      <p:pic>
        <p:nvPicPr>
          <p:cNvPr id="5" name="Graphic 4" descr="Bar graph with upward trend with solid fill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4843346" y="1035204"/>
            <a:ext cx="2505308" cy="2505308"/>
          </a:xfrm>
          <a:prstGeom prst="rect">
            <a:avLst/>
          </a:prstGeom>
          <a:effectLst>
            <a:outerShdw blurRad="177800" sx="102000" sy="102000" algn="ct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ransition spd="slow" advTm="0"/>
</p:sld>
</file>

<file path=ppt/theme/theme1.xml><?xml version="1.0" encoding="utf-8"?>
<a:theme xmlns:a="http://schemas.openxmlformats.org/drawingml/2006/main" name="Office Theme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>
            <a:alpha val="55000"/>
          </a:schemeClr>
        </a:solidFill>
        <a:ln w="76200">
          <a:solidFill>
            <a:schemeClr val="bg1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>
            <a:alpha val="55000"/>
          </a:schemeClr>
        </a:solidFill>
        <a:ln w="76200">
          <a:solidFill>
            <a:schemeClr val="bg1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4526</Words>
  <Application>WPS Presentation</Application>
  <PresentationFormat>Widescreen</PresentationFormat>
  <Paragraphs>146</Paragraphs>
  <Slides>24</Slides>
  <Notes>14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24</vt:i4>
      </vt:variant>
    </vt:vector>
  </HeadingPairs>
  <TitlesOfParts>
    <vt:vector size="38" baseType="lpstr">
      <vt:lpstr>Arial</vt:lpstr>
      <vt:lpstr>SimSun</vt:lpstr>
      <vt:lpstr>Wingdings</vt:lpstr>
      <vt:lpstr>Montserrat</vt:lpstr>
      <vt:lpstr>Raleway</vt:lpstr>
      <vt:lpstr>Raleway Black</vt:lpstr>
      <vt:lpstr>Yu Gothic UI</vt:lpstr>
      <vt:lpstr>Calibri Light</vt:lpstr>
      <vt:lpstr>Calibri</vt:lpstr>
      <vt:lpstr>Microsoft YaHei</vt:lpstr>
      <vt:lpstr>Arial Unicode MS</vt:lpstr>
      <vt:lpstr>Calibri</vt:lpstr>
      <vt:lpstr>Office Theme</vt:lpstr>
      <vt:lpstr>1_Office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One Skill</dc:creator>
  <cp:lastModifiedBy>manog</cp:lastModifiedBy>
  <cp:revision>12</cp:revision>
  <dcterms:created xsi:type="dcterms:W3CDTF">2020-12-19T18:59:00Z</dcterms:created>
  <dcterms:modified xsi:type="dcterms:W3CDTF">2022-11-29T07:16:03Z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FA89C5A37CEC41C7917FD68489543890</vt:lpwstr>
  </property>
  <property fmtid="{D5CDD505-2E9C-101B-9397-08002B2CF9AE}" pid="3" name="KSOProductBuildVer">
    <vt:lpwstr>1033-11.2.0.11417</vt:lpwstr>
  </property>
</Properties>
</file>